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Lora" pitchFamily="2" charset="0"/>
      <p:regular r:id="rId18"/>
    </p:embeddedFont>
    <p:embeddedFont>
      <p:font typeface="Lora Bold" panose="020B0604020202020204" charset="0"/>
      <p:regular r:id="rId19"/>
    </p:embeddedFont>
    <p:embeddedFont>
      <p:font typeface="Roboto" panose="02000000000000000000" pitchFamily="2" charset="0"/>
      <p:regular r:id="rId20"/>
    </p:embeddedFont>
    <p:embeddedFont>
      <p:font typeface="Roboto Bold" panose="02000000000000000000"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484"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16.04.2026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Project aim</a:t>
            </a:r>
          </a:p>
          <a:p>
            <a:r>
              <a:rPr lang="en-US"/>
              <a:t>The aim of this courtyard garden proposal is to provide the college with a SEN-friendly sensory garden, designed to gently stimulate the senses while supporting wellbeing, engagement, and emotional regulation. It will provide a safe, calming space that reduces stress and encourages communication, interaction, and meaningful engagement. Through accessible, hands-on learning opportunities and messy play, the garden will promote movement, motor skill development, and inclusive participation for all students.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Including a water tray within the sensory garden is not only good for sensory benefits but also provides therapeutic benefits. It gently stimulates or calms the nervous system. The rhythmic and repetitive nature of water-based activities, such as pouring or flowing movement, can promote relaxation, reduce stress and anxiety, and support emotional regulation.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Similarly to water, a sand pit provides valuable opportunities for sensory exploration, supporting tactile processing through touch, pressure, and movement.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can this benefit individual pathways?</a:t>
            </a:r>
          </a:p>
          <a:p>
            <a:endParaRPr lang="en-US"/>
          </a:p>
          <a:p>
            <a:r>
              <a:rPr lang="en-US"/>
              <a:t>A sensory garden can support the communication pathway by offering engaging activities that promote interaction and basic communication skills. Sensory play, like sand and water activities, encourages requesting, turn-taking, commenting, and joint attention through verbal and non-verbal methods. Engaging with tools and resources fosters gestures, eye contact, symbols, and simple language, aiding in the development of foundational communication skills in a meaningful, low-pressure setting.</a:t>
            </a:r>
          </a:p>
          <a:p>
            <a:endParaRPr lang="en-US"/>
          </a:p>
          <a:p>
            <a:r>
              <a:rPr lang="en-US"/>
              <a:t>The sensory garden can support the Independence pathway by providing opportunities for students to engage in self-directed, purposeful activities that promote autonomy and confidence. Tasks such as watering plants, using tools in the sand or water tray, choosing resources, or maintaining garden areas encourage decision-making, problem solving, and responsibility. These functional, real-life activities help develop everyday skills, allowing students to practise initiating tasks, following routines, and completing activities with increasing independence within a supportive environment.</a:t>
            </a:r>
          </a:p>
          <a:p>
            <a:endParaRPr lang="en-US"/>
          </a:p>
          <a:p>
            <a:r>
              <a:rPr lang="en-US"/>
              <a:t>The sensory garden can support the Employability pathway by offering opportunities to develop practical, transferable skills in a real-life context. Activities such as planting, watering, maintaining garden areas, organising tools, and following task sequences can help build responsibility, time management, teamwork, and task completion. Engaging in these purposeful roles supports work-related behaviours such as following instructions, sustaining attention, and completing routine tasks, helping to prepare students for future vocational environments.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sensory garden strongly aligns with occupational therapy principles as it directly supports occupational performance, engagement, and participation. Emotional regulation is fundamental to enabling individuals to take part in meaningful occupations, and the garden provides a therapeutic environment that supports this regulation. Motor skill goals can be naturally embedded into functional, purposeful activities within the space, making interventions meaningful. In line with RCOT guidance the project reflects occupation-centred and holistic practice, recognising the environment as central to occupational functioning. By intentionally designing an accessible space that removes barriers and promotes engagement, the garden supports inclusion. It also reflects the importance of client-centred, evidence-based interventions that are functional and tailored to individual needs and interests, ensuring therapy is both meaningful and impactful.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project also aligns with professional and legal standards that underpin occupational therapy practice. HCPC requires practitioners to undertake appropriate risk assessments, use sound clinical reasoning, and ensure environments are safe, accessible, and designed to prevent harm. The sensory garden reflects this by being intentionally adapted to enable participation while respecting individual needs and differences. It also aligns with key UK legislation, including the Equality Act 2010, which requires reasonable adjustments to reduce barriers for disabled individuals; the Health and Safety at Work Act 1974, which promotes safe environments; and the Care Act 2014, which emphasises wellbeing and participation. Together, these frameworks reinforce the importance of designing inclusive, enabling spaces that promote engagement while safeguarding those who use them.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current outdoor space is largely inaccessible and underutilised, with limited sensory features, minimal structure, and barriers that restrict safe and meaningful participation. At present, it does not effectively support emotional regulation, engagement, or motor development for students with additional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thoughtful adaptation and inclusive design, it can be transformed into a safe, accessible sensory garden that promotes wellbeing, participation, and purposeful occupation.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Repainting the wooden wall in a soft, natural green helps create a calmer and more regulating environment, reducing visual overwhelm and making the space feel safe and grounded. Neutral, nature-based tones are particularly supportive in SEN settings as they lower sensory load while still feeling warm and inviting. Involving the children in the painting process also promotes ownership, engagement, and meaningful participation, supporting fine and gross motor skills, teamwork, and a sense of pride in shaping their environment.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Gardening is recognized for enhancing well-being by reducing stress and improving mood through nature connection, physical activity, and sensory engagement. It aids emotional regulation, routine, and achievement, especially beneficial in SEN settings. Adding an outdoor chalkboard supports visual communication and structured learning, benefiting students who thrive on visual aids and clear instructions.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Incorporating texture panels, bamboo chimes, and a variety of plants that encourage touch, smell, and exploration enhances the garden’s sensory value. Different textures support tactile processing and fine motor development, while gentle auditory input from bamboo chimes can provide calming, predictable sound. Fragrant herbs and soft foliage encourage safe sensory exploration, helping students regulate, engage, and build confidence through meaningful, multi-sensory experiences tailored to individual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Including a busy board or sensory board within the garden provides structured, hands-on opportunities for exploration that support fine motor development, problem solving, and sensory processing. Features such as locks, wheels, textures, and moving parts encourage purposeful interaction, helping students to build coordination, focus, and independence. It also offers a regulating activity that can support emotional control, making it easier for individuals to engage in other meaningful tasks within the garden environment. </a:t>
            </a:r>
          </a:p>
          <a:p>
            <a:r>
              <a:rPr lang="en-US"/>
              <a:t>Providing a bench within the sensory garden offers an important space for rest, regulation, and social interaction. It allows students to take movement breaks when needed and can be used for one-to-one support, group activities, or quiet observation, promoting inclusion and enabling participation at an individual pace within a safe and accessible environment.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15.jpeg"/><Relationship Id="rId4" Type="http://schemas.openxmlformats.org/officeDocument/2006/relationships/image" Target="../media/image20.jpeg"/><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9.jpe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6.jpe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5E3CC"/>
        </a:solidFill>
        <a:effectLst/>
      </p:bgPr>
    </p:bg>
    <p:spTree>
      <p:nvGrpSpPr>
        <p:cNvPr id="1" name=""/>
        <p:cNvGrpSpPr/>
        <p:nvPr/>
      </p:nvGrpSpPr>
      <p:grpSpPr>
        <a:xfrm>
          <a:off x="0" y="0"/>
          <a:ext cx="0" cy="0"/>
          <a:chOff x="0" y="0"/>
          <a:chExt cx="0" cy="0"/>
        </a:xfrm>
      </p:grpSpPr>
      <p:sp>
        <p:nvSpPr>
          <p:cNvPr id="2" name="Freeform 2"/>
          <p:cNvSpPr/>
          <p:nvPr/>
        </p:nvSpPr>
        <p:spPr>
          <a:xfrm>
            <a:off x="14387861" y="8174202"/>
            <a:ext cx="1352166" cy="2168196"/>
          </a:xfrm>
          <a:custGeom>
            <a:avLst/>
            <a:gdLst/>
            <a:ahLst/>
            <a:cxnLst/>
            <a:rect l="l" t="t" r="r" b="b"/>
            <a:pathLst>
              <a:path w="1352166" h="2168196">
                <a:moveTo>
                  <a:pt x="0" y="0"/>
                </a:moveTo>
                <a:lnTo>
                  <a:pt x="1352166" y="0"/>
                </a:lnTo>
                <a:lnTo>
                  <a:pt x="1352166" y="2168196"/>
                </a:lnTo>
                <a:lnTo>
                  <a:pt x="0" y="21681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5740027" y="6426434"/>
            <a:ext cx="2547973" cy="3860566"/>
          </a:xfrm>
          <a:custGeom>
            <a:avLst/>
            <a:gdLst/>
            <a:ahLst/>
            <a:cxnLst/>
            <a:rect l="l" t="t" r="r" b="b"/>
            <a:pathLst>
              <a:path w="2547973" h="3860566">
                <a:moveTo>
                  <a:pt x="0" y="0"/>
                </a:moveTo>
                <a:lnTo>
                  <a:pt x="2547973" y="0"/>
                </a:lnTo>
                <a:lnTo>
                  <a:pt x="2547973" y="3860566"/>
                </a:lnTo>
                <a:lnTo>
                  <a:pt x="0" y="3860566"/>
                </a:lnTo>
                <a:lnTo>
                  <a:pt x="0" y="0"/>
                </a:lnTo>
                <a:close/>
              </a:path>
            </a:pathLst>
          </a:custGeom>
          <a:blipFill>
            <a:blip r:embed="rId4"/>
            <a:stretch>
              <a:fillRect/>
            </a:stretch>
          </a:blipFill>
        </p:spPr>
        <p:txBody>
          <a:bodyPr/>
          <a:lstStyle/>
          <a:p>
            <a:endParaRPr lang="en-GB"/>
          </a:p>
        </p:txBody>
      </p:sp>
      <p:sp>
        <p:nvSpPr>
          <p:cNvPr id="4" name="Freeform 4"/>
          <p:cNvSpPr/>
          <p:nvPr/>
        </p:nvSpPr>
        <p:spPr>
          <a:xfrm>
            <a:off x="15402618" y="0"/>
            <a:ext cx="2660807" cy="4114800"/>
          </a:xfrm>
          <a:custGeom>
            <a:avLst/>
            <a:gdLst/>
            <a:ahLst/>
            <a:cxnLst/>
            <a:rect l="l" t="t" r="r" b="b"/>
            <a:pathLst>
              <a:path w="2660807" h="4114800">
                <a:moveTo>
                  <a:pt x="0" y="0"/>
                </a:moveTo>
                <a:lnTo>
                  <a:pt x="2660807" y="0"/>
                </a:lnTo>
                <a:lnTo>
                  <a:pt x="266080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262227" y="8174202"/>
            <a:ext cx="4048541" cy="2168196"/>
          </a:xfrm>
          <a:custGeom>
            <a:avLst/>
            <a:gdLst/>
            <a:ahLst/>
            <a:cxnLst/>
            <a:rect l="l" t="t" r="r" b="b"/>
            <a:pathLst>
              <a:path w="4048541" h="2168196">
                <a:moveTo>
                  <a:pt x="0" y="0"/>
                </a:moveTo>
                <a:lnTo>
                  <a:pt x="4048542" y="0"/>
                </a:lnTo>
                <a:lnTo>
                  <a:pt x="4048542" y="2168196"/>
                </a:lnTo>
                <a:lnTo>
                  <a:pt x="0" y="2168196"/>
                </a:lnTo>
                <a:lnTo>
                  <a:pt x="0" y="0"/>
                </a:lnTo>
                <a:close/>
              </a:path>
            </a:pathLst>
          </a:custGeom>
          <a:blipFill>
            <a:blip r:embed="rId7"/>
            <a:stretch>
              <a:fillRect r="-7500"/>
            </a:stretch>
          </a:blipFill>
        </p:spPr>
        <p:txBody>
          <a:bodyPr/>
          <a:lstStyle/>
          <a:p>
            <a:endParaRPr lang="en-GB"/>
          </a:p>
        </p:txBody>
      </p:sp>
      <p:sp>
        <p:nvSpPr>
          <p:cNvPr id="6" name="Freeform 6"/>
          <p:cNvSpPr/>
          <p:nvPr/>
        </p:nvSpPr>
        <p:spPr>
          <a:xfrm>
            <a:off x="-262227" y="0"/>
            <a:ext cx="5595966" cy="3123566"/>
          </a:xfrm>
          <a:custGeom>
            <a:avLst/>
            <a:gdLst/>
            <a:ahLst/>
            <a:cxnLst/>
            <a:rect l="l" t="t" r="r" b="b"/>
            <a:pathLst>
              <a:path w="5595966" h="3123566">
                <a:moveTo>
                  <a:pt x="0" y="0"/>
                </a:moveTo>
                <a:lnTo>
                  <a:pt x="5595966" y="0"/>
                </a:lnTo>
                <a:lnTo>
                  <a:pt x="5595966" y="3123566"/>
                </a:lnTo>
                <a:lnTo>
                  <a:pt x="0" y="3123566"/>
                </a:lnTo>
                <a:lnTo>
                  <a:pt x="0" y="0"/>
                </a:lnTo>
                <a:close/>
              </a:path>
            </a:pathLst>
          </a:custGeom>
          <a:blipFill>
            <a:blip r:embed="rId8"/>
            <a:stretch>
              <a:fillRect/>
            </a:stretch>
          </a:blipFill>
        </p:spPr>
        <p:txBody>
          <a:bodyPr/>
          <a:lstStyle/>
          <a:p>
            <a:endParaRPr lang="en-GB"/>
          </a:p>
        </p:txBody>
      </p:sp>
      <p:sp>
        <p:nvSpPr>
          <p:cNvPr id="7" name="TextBox 7"/>
          <p:cNvSpPr txBox="1"/>
          <p:nvPr/>
        </p:nvSpPr>
        <p:spPr>
          <a:xfrm>
            <a:off x="1478779" y="4010879"/>
            <a:ext cx="15330442" cy="3409360"/>
          </a:xfrm>
          <a:prstGeom prst="rect">
            <a:avLst/>
          </a:prstGeom>
        </p:spPr>
        <p:txBody>
          <a:bodyPr lIns="0" tIns="0" rIns="0" bIns="0" rtlCol="0" anchor="t">
            <a:spAutoFit/>
          </a:bodyPr>
          <a:lstStyle/>
          <a:p>
            <a:pPr algn="ctr">
              <a:lnSpc>
                <a:spcPts val="13331"/>
              </a:lnSpc>
            </a:pPr>
            <a:r>
              <a:rPr lang="en-US" sz="12230" spc="1467">
                <a:solidFill>
                  <a:srgbClr val="4C956C"/>
                </a:solidFill>
                <a:latin typeface="Lora"/>
                <a:ea typeface="Lora"/>
                <a:cs typeface="Lora"/>
                <a:sym typeface="Lora"/>
              </a:rPr>
              <a:t>Courtyard Garden Project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EDE7"/>
        </a:solidFill>
        <a:effectLst/>
      </p:bgPr>
    </p:bg>
    <p:spTree>
      <p:nvGrpSpPr>
        <p:cNvPr id="1" name=""/>
        <p:cNvGrpSpPr/>
        <p:nvPr/>
      </p:nvGrpSpPr>
      <p:grpSpPr>
        <a:xfrm>
          <a:off x="0" y="0"/>
          <a:ext cx="0" cy="0"/>
          <a:chOff x="0" y="0"/>
          <a:chExt cx="0" cy="0"/>
        </a:xfrm>
      </p:grpSpPr>
      <p:sp>
        <p:nvSpPr>
          <p:cNvPr id="2" name="Freeform 2"/>
          <p:cNvSpPr/>
          <p:nvPr/>
        </p:nvSpPr>
        <p:spPr>
          <a:xfrm>
            <a:off x="339118" y="1373556"/>
            <a:ext cx="6461550" cy="6576257"/>
          </a:xfrm>
          <a:custGeom>
            <a:avLst/>
            <a:gdLst/>
            <a:ahLst/>
            <a:cxnLst/>
            <a:rect l="l" t="t" r="r" b="b"/>
            <a:pathLst>
              <a:path w="6461550" h="6576257">
                <a:moveTo>
                  <a:pt x="0" y="0"/>
                </a:moveTo>
                <a:lnTo>
                  <a:pt x="6461550" y="0"/>
                </a:lnTo>
                <a:lnTo>
                  <a:pt x="6461550" y="6576257"/>
                </a:lnTo>
                <a:lnTo>
                  <a:pt x="0" y="6576257"/>
                </a:lnTo>
                <a:lnTo>
                  <a:pt x="0" y="0"/>
                </a:lnTo>
                <a:close/>
              </a:path>
            </a:pathLst>
          </a:custGeom>
          <a:blipFill>
            <a:blip r:embed="rId3"/>
            <a:stretch>
              <a:fillRect t="-18116" b="-12891"/>
            </a:stretch>
          </a:blipFill>
        </p:spPr>
        <p:txBody>
          <a:bodyPr/>
          <a:lstStyle/>
          <a:p>
            <a:endParaRPr lang="en-GB"/>
          </a:p>
        </p:txBody>
      </p:sp>
      <p:sp>
        <p:nvSpPr>
          <p:cNvPr id="3" name="Freeform 3"/>
          <p:cNvSpPr/>
          <p:nvPr/>
        </p:nvSpPr>
        <p:spPr>
          <a:xfrm>
            <a:off x="7273256" y="1435787"/>
            <a:ext cx="8179332" cy="6451795"/>
          </a:xfrm>
          <a:custGeom>
            <a:avLst/>
            <a:gdLst/>
            <a:ahLst/>
            <a:cxnLst/>
            <a:rect l="l" t="t" r="r" b="b"/>
            <a:pathLst>
              <a:path w="8179332" h="6451795">
                <a:moveTo>
                  <a:pt x="0" y="0"/>
                </a:moveTo>
                <a:lnTo>
                  <a:pt x="8179332" y="0"/>
                </a:lnTo>
                <a:lnTo>
                  <a:pt x="8179332" y="6451795"/>
                </a:lnTo>
                <a:lnTo>
                  <a:pt x="0" y="6451795"/>
                </a:lnTo>
                <a:lnTo>
                  <a:pt x="0" y="0"/>
                </a:lnTo>
                <a:close/>
              </a:path>
            </a:pathLst>
          </a:custGeom>
          <a:blipFill>
            <a:blip r:embed="rId4"/>
            <a:stretch>
              <a:fillRect l="-8438" t="-3873" r="-14541"/>
            </a:stretch>
          </a:blipFill>
        </p:spPr>
        <p:txBody>
          <a:bodyPr/>
          <a:lstStyle/>
          <a:p>
            <a:endParaRPr lang="en-GB"/>
          </a:p>
        </p:txBody>
      </p:sp>
      <p:sp>
        <p:nvSpPr>
          <p:cNvPr id="4" name="Freeform 4"/>
          <p:cNvSpPr/>
          <p:nvPr/>
        </p:nvSpPr>
        <p:spPr>
          <a:xfrm>
            <a:off x="13981991" y="6862400"/>
            <a:ext cx="4306009" cy="3304862"/>
          </a:xfrm>
          <a:custGeom>
            <a:avLst/>
            <a:gdLst/>
            <a:ahLst/>
            <a:cxnLst/>
            <a:rect l="l" t="t" r="r" b="b"/>
            <a:pathLst>
              <a:path w="4306009" h="3304862">
                <a:moveTo>
                  <a:pt x="0" y="0"/>
                </a:moveTo>
                <a:lnTo>
                  <a:pt x="4306009" y="0"/>
                </a:lnTo>
                <a:lnTo>
                  <a:pt x="4306009" y="3304861"/>
                </a:lnTo>
                <a:lnTo>
                  <a:pt x="0" y="3304861"/>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2835412" y="-108634"/>
            <a:ext cx="12617176" cy="917173"/>
          </a:xfrm>
          <a:prstGeom prst="rect">
            <a:avLst/>
          </a:prstGeom>
        </p:spPr>
        <p:txBody>
          <a:bodyPr lIns="0" tIns="0" rIns="0" bIns="0" rtlCol="0" anchor="t">
            <a:spAutoFit/>
          </a:bodyPr>
          <a:lstStyle/>
          <a:p>
            <a:pPr algn="ctr">
              <a:lnSpc>
                <a:spcPts val="6904"/>
              </a:lnSpc>
            </a:pPr>
            <a:r>
              <a:rPr lang="en-US" sz="6334" b="1" spc="760">
                <a:solidFill>
                  <a:srgbClr val="4C956C"/>
                </a:solidFill>
                <a:latin typeface="Roboto Bold"/>
                <a:ea typeface="Roboto Bold"/>
                <a:cs typeface="Roboto Bold"/>
                <a:sym typeface="Roboto Bold"/>
              </a:rPr>
              <a:t>Adapting the current space</a:t>
            </a:r>
          </a:p>
        </p:txBody>
      </p:sp>
      <p:sp>
        <p:nvSpPr>
          <p:cNvPr id="6" name="TextBox 6"/>
          <p:cNvSpPr txBox="1"/>
          <p:nvPr/>
        </p:nvSpPr>
        <p:spPr>
          <a:xfrm>
            <a:off x="867677" y="8552931"/>
            <a:ext cx="11865982" cy="1232535"/>
          </a:xfrm>
          <a:prstGeom prst="rect">
            <a:avLst/>
          </a:prstGeom>
        </p:spPr>
        <p:txBody>
          <a:bodyPr lIns="0" tIns="0" rIns="0" bIns="0" rtlCol="0" anchor="t">
            <a:spAutoFit/>
          </a:bodyPr>
          <a:lstStyle/>
          <a:p>
            <a:pPr marL="647700" lvl="1" indent="-323850" algn="l">
              <a:lnSpc>
                <a:spcPts val="3270"/>
              </a:lnSpc>
              <a:buFont typeface="Arial"/>
              <a:buChar char="•"/>
            </a:pPr>
            <a:r>
              <a:rPr lang="en-US" sz="3000" spc="359">
                <a:solidFill>
                  <a:srgbClr val="4C956C"/>
                </a:solidFill>
                <a:latin typeface="Lora"/>
                <a:ea typeface="Lora"/>
                <a:cs typeface="Lora"/>
                <a:sym typeface="Lora"/>
              </a:rPr>
              <a:t>Encouraging touch, smell and exploration</a:t>
            </a:r>
          </a:p>
          <a:p>
            <a:pPr marL="647700" lvl="1" indent="-323850" algn="l">
              <a:lnSpc>
                <a:spcPts val="3270"/>
              </a:lnSpc>
              <a:buFont typeface="Arial"/>
              <a:buChar char="•"/>
            </a:pPr>
            <a:r>
              <a:rPr lang="en-US" sz="3000" spc="359">
                <a:solidFill>
                  <a:srgbClr val="4C956C"/>
                </a:solidFill>
                <a:latin typeface="Lora"/>
                <a:ea typeface="Lora"/>
                <a:cs typeface="Lora"/>
                <a:sym typeface="Lora"/>
              </a:rPr>
              <a:t>Tactile processing  and fine motor development</a:t>
            </a:r>
          </a:p>
          <a:p>
            <a:pPr marL="647700" lvl="1" indent="-323850" algn="l">
              <a:lnSpc>
                <a:spcPts val="3270"/>
              </a:lnSpc>
              <a:buFont typeface="Arial"/>
              <a:buChar char="•"/>
            </a:pPr>
            <a:r>
              <a:rPr lang="en-US" sz="3000" spc="359">
                <a:solidFill>
                  <a:srgbClr val="4C956C"/>
                </a:solidFill>
                <a:latin typeface="Lora"/>
                <a:ea typeface="Lora"/>
                <a:cs typeface="Lora"/>
                <a:sym typeface="Lora"/>
              </a:rPr>
              <a:t>Auditory input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EDE7"/>
        </a:solidFill>
        <a:effectLst/>
      </p:bgPr>
    </p:bg>
    <p:spTree>
      <p:nvGrpSpPr>
        <p:cNvPr id="1" name=""/>
        <p:cNvGrpSpPr/>
        <p:nvPr/>
      </p:nvGrpSpPr>
      <p:grpSpPr>
        <a:xfrm>
          <a:off x="0" y="0"/>
          <a:ext cx="0" cy="0"/>
          <a:chOff x="0" y="0"/>
          <a:chExt cx="0" cy="0"/>
        </a:xfrm>
      </p:grpSpPr>
      <p:sp>
        <p:nvSpPr>
          <p:cNvPr id="2" name="Freeform 2"/>
          <p:cNvSpPr/>
          <p:nvPr/>
        </p:nvSpPr>
        <p:spPr>
          <a:xfrm>
            <a:off x="9144000" y="1262545"/>
            <a:ext cx="8743570" cy="5825403"/>
          </a:xfrm>
          <a:custGeom>
            <a:avLst/>
            <a:gdLst/>
            <a:ahLst/>
            <a:cxnLst/>
            <a:rect l="l" t="t" r="r" b="b"/>
            <a:pathLst>
              <a:path w="8743570" h="5825403">
                <a:moveTo>
                  <a:pt x="0" y="0"/>
                </a:moveTo>
                <a:lnTo>
                  <a:pt x="8743570" y="0"/>
                </a:lnTo>
                <a:lnTo>
                  <a:pt x="8743570" y="5825403"/>
                </a:lnTo>
                <a:lnTo>
                  <a:pt x="0" y="5825403"/>
                </a:lnTo>
                <a:lnTo>
                  <a:pt x="0" y="0"/>
                </a:lnTo>
                <a:close/>
              </a:path>
            </a:pathLst>
          </a:custGeom>
          <a:blipFill>
            <a:blip r:embed="rId3"/>
            <a:stretch>
              <a:fillRect/>
            </a:stretch>
          </a:blipFill>
        </p:spPr>
        <p:txBody>
          <a:bodyPr/>
          <a:lstStyle/>
          <a:p>
            <a:endParaRPr lang="en-GB"/>
          </a:p>
        </p:txBody>
      </p:sp>
      <p:sp>
        <p:nvSpPr>
          <p:cNvPr id="3" name="TextBox 3"/>
          <p:cNvSpPr txBox="1"/>
          <p:nvPr/>
        </p:nvSpPr>
        <p:spPr>
          <a:xfrm>
            <a:off x="2835412" y="-108634"/>
            <a:ext cx="12617176" cy="917173"/>
          </a:xfrm>
          <a:prstGeom prst="rect">
            <a:avLst/>
          </a:prstGeom>
        </p:spPr>
        <p:txBody>
          <a:bodyPr lIns="0" tIns="0" rIns="0" bIns="0" rtlCol="0" anchor="t">
            <a:spAutoFit/>
          </a:bodyPr>
          <a:lstStyle/>
          <a:p>
            <a:pPr algn="ctr">
              <a:lnSpc>
                <a:spcPts val="6904"/>
              </a:lnSpc>
            </a:pPr>
            <a:r>
              <a:rPr lang="en-US" sz="6334" b="1" spc="760">
                <a:solidFill>
                  <a:srgbClr val="4C956C"/>
                </a:solidFill>
                <a:latin typeface="Roboto Bold"/>
                <a:ea typeface="Roboto Bold"/>
                <a:cs typeface="Roboto Bold"/>
                <a:sym typeface="Roboto Bold"/>
              </a:rPr>
              <a:t>Adapting the current space</a:t>
            </a:r>
          </a:p>
        </p:txBody>
      </p:sp>
      <p:sp>
        <p:nvSpPr>
          <p:cNvPr id="4" name="TextBox 4"/>
          <p:cNvSpPr txBox="1"/>
          <p:nvPr/>
        </p:nvSpPr>
        <p:spPr>
          <a:xfrm>
            <a:off x="634054" y="7580055"/>
            <a:ext cx="17019892" cy="2051685"/>
          </a:xfrm>
          <a:prstGeom prst="rect">
            <a:avLst/>
          </a:prstGeom>
        </p:spPr>
        <p:txBody>
          <a:bodyPr lIns="0" tIns="0" rIns="0" bIns="0" rtlCol="0" anchor="t">
            <a:spAutoFit/>
          </a:bodyPr>
          <a:lstStyle/>
          <a:p>
            <a:pPr marL="647700" lvl="1" indent="-323850" algn="l">
              <a:lnSpc>
                <a:spcPts val="3270"/>
              </a:lnSpc>
              <a:buFont typeface="Arial"/>
              <a:buChar char="•"/>
            </a:pPr>
            <a:r>
              <a:rPr lang="en-US" sz="3000" spc="359">
                <a:solidFill>
                  <a:srgbClr val="4C956C"/>
                </a:solidFill>
                <a:latin typeface="Lora"/>
                <a:ea typeface="Lora"/>
                <a:cs typeface="Lora"/>
                <a:sym typeface="Lora"/>
              </a:rPr>
              <a:t>Busy board/sensory board - hands on opportunity</a:t>
            </a:r>
          </a:p>
          <a:p>
            <a:pPr marL="647700" lvl="1" indent="-323850" algn="l">
              <a:lnSpc>
                <a:spcPts val="3270"/>
              </a:lnSpc>
              <a:buFont typeface="Arial"/>
              <a:buChar char="•"/>
            </a:pPr>
            <a:r>
              <a:rPr lang="en-US" sz="3000" spc="359">
                <a:solidFill>
                  <a:srgbClr val="4C956C"/>
                </a:solidFill>
                <a:latin typeface="Lora"/>
                <a:ea typeface="Lora"/>
                <a:cs typeface="Lora"/>
                <a:sym typeface="Lora"/>
              </a:rPr>
              <a:t>Supports fine motor development, problem solving, sensory processing</a:t>
            </a:r>
          </a:p>
          <a:p>
            <a:pPr marL="647700" lvl="1" indent="-323850" algn="l">
              <a:lnSpc>
                <a:spcPts val="3270"/>
              </a:lnSpc>
              <a:buFont typeface="Arial"/>
              <a:buChar char="•"/>
            </a:pPr>
            <a:r>
              <a:rPr lang="en-US" sz="3000" spc="359">
                <a:solidFill>
                  <a:srgbClr val="4C956C"/>
                </a:solidFill>
                <a:latin typeface="Lora"/>
                <a:ea typeface="Lora"/>
                <a:cs typeface="Lora"/>
                <a:sym typeface="Lora"/>
              </a:rPr>
              <a:t>Purposeful interaction building coordination, focus and independence</a:t>
            </a:r>
          </a:p>
          <a:p>
            <a:pPr marL="647700" lvl="1" indent="-323850" algn="l">
              <a:lnSpc>
                <a:spcPts val="3270"/>
              </a:lnSpc>
              <a:buFont typeface="Arial"/>
              <a:buChar char="•"/>
            </a:pPr>
            <a:r>
              <a:rPr lang="en-US" sz="3000" spc="359">
                <a:solidFill>
                  <a:srgbClr val="4C956C"/>
                </a:solidFill>
                <a:latin typeface="Lora"/>
                <a:ea typeface="Lora"/>
                <a:cs typeface="Lora"/>
                <a:sym typeface="Lora"/>
              </a:rPr>
              <a:t>Bench - movement breaks, group activities, accessibility, enables participation and observation</a:t>
            </a:r>
          </a:p>
        </p:txBody>
      </p:sp>
      <p:sp>
        <p:nvSpPr>
          <p:cNvPr id="5" name="Freeform 5"/>
          <p:cNvSpPr/>
          <p:nvPr/>
        </p:nvSpPr>
        <p:spPr>
          <a:xfrm>
            <a:off x="0" y="1262545"/>
            <a:ext cx="8014229" cy="5825403"/>
          </a:xfrm>
          <a:custGeom>
            <a:avLst/>
            <a:gdLst/>
            <a:ahLst/>
            <a:cxnLst/>
            <a:rect l="l" t="t" r="r" b="b"/>
            <a:pathLst>
              <a:path w="8014229" h="5825403">
                <a:moveTo>
                  <a:pt x="0" y="0"/>
                </a:moveTo>
                <a:lnTo>
                  <a:pt x="8014229" y="0"/>
                </a:lnTo>
                <a:lnTo>
                  <a:pt x="8014229" y="5825403"/>
                </a:lnTo>
                <a:lnTo>
                  <a:pt x="0" y="5825403"/>
                </a:lnTo>
                <a:lnTo>
                  <a:pt x="0" y="0"/>
                </a:lnTo>
                <a:close/>
              </a:path>
            </a:pathLst>
          </a:custGeom>
          <a:blipFill>
            <a:blip r:embed="rId4"/>
            <a:stretch>
              <a:fillRect l="-40069" t="-60009" r="-22792" b="-8032"/>
            </a:stretch>
          </a:blipFill>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EDE7"/>
        </a:solidFill>
        <a:effectLst/>
      </p:bgPr>
    </p:bg>
    <p:spTree>
      <p:nvGrpSpPr>
        <p:cNvPr id="1" name=""/>
        <p:cNvGrpSpPr/>
        <p:nvPr/>
      </p:nvGrpSpPr>
      <p:grpSpPr>
        <a:xfrm>
          <a:off x="0" y="0"/>
          <a:ext cx="0" cy="0"/>
          <a:chOff x="0" y="0"/>
          <a:chExt cx="0" cy="0"/>
        </a:xfrm>
      </p:grpSpPr>
      <p:sp>
        <p:nvSpPr>
          <p:cNvPr id="2" name="Freeform 2"/>
          <p:cNvSpPr/>
          <p:nvPr/>
        </p:nvSpPr>
        <p:spPr>
          <a:xfrm>
            <a:off x="412185" y="1728771"/>
            <a:ext cx="8407774" cy="5372230"/>
          </a:xfrm>
          <a:custGeom>
            <a:avLst/>
            <a:gdLst/>
            <a:ahLst/>
            <a:cxnLst/>
            <a:rect l="l" t="t" r="r" b="b"/>
            <a:pathLst>
              <a:path w="8407774" h="5372230">
                <a:moveTo>
                  <a:pt x="0" y="0"/>
                </a:moveTo>
                <a:lnTo>
                  <a:pt x="8407774" y="0"/>
                </a:lnTo>
                <a:lnTo>
                  <a:pt x="8407774" y="5372230"/>
                </a:lnTo>
                <a:lnTo>
                  <a:pt x="0" y="5372230"/>
                </a:lnTo>
                <a:lnTo>
                  <a:pt x="0" y="0"/>
                </a:lnTo>
                <a:close/>
              </a:path>
            </a:pathLst>
          </a:custGeom>
          <a:blipFill>
            <a:blip r:embed="rId3"/>
            <a:stretch>
              <a:fillRect l="-50436" t="-58014" r="-2241" b="-21195"/>
            </a:stretch>
          </a:blipFill>
        </p:spPr>
        <p:txBody>
          <a:bodyPr/>
          <a:lstStyle/>
          <a:p>
            <a:endParaRPr lang="en-GB"/>
          </a:p>
        </p:txBody>
      </p:sp>
      <p:sp>
        <p:nvSpPr>
          <p:cNvPr id="3" name="Freeform 3"/>
          <p:cNvSpPr/>
          <p:nvPr/>
        </p:nvSpPr>
        <p:spPr>
          <a:xfrm>
            <a:off x="9356563" y="1728771"/>
            <a:ext cx="8531007" cy="5372230"/>
          </a:xfrm>
          <a:custGeom>
            <a:avLst/>
            <a:gdLst/>
            <a:ahLst/>
            <a:cxnLst/>
            <a:rect l="l" t="t" r="r" b="b"/>
            <a:pathLst>
              <a:path w="8531007" h="5372230">
                <a:moveTo>
                  <a:pt x="0" y="0"/>
                </a:moveTo>
                <a:lnTo>
                  <a:pt x="8531007" y="0"/>
                </a:lnTo>
                <a:lnTo>
                  <a:pt x="8531007" y="5372230"/>
                </a:lnTo>
                <a:lnTo>
                  <a:pt x="0" y="5372230"/>
                </a:lnTo>
                <a:lnTo>
                  <a:pt x="0" y="0"/>
                </a:lnTo>
                <a:close/>
              </a:path>
            </a:pathLst>
          </a:custGeom>
          <a:blipFill>
            <a:blip r:embed="rId4"/>
            <a:stretch>
              <a:fillRect l="-3116" t="-9758" r="-625"/>
            </a:stretch>
          </a:blipFill>
        </p:spPr>
        <p:txBody>
          <a:bodyPr/>
          <a:lstStyle/>
          <a:p>
            <a:endParaRPr lang="en-GB"/>
          </a:p>
        </p:txBody>
      </p:sp>
      <p:sp>
        <p:nvSpPr>
          <p:cNvPr id="4" name="Freeform 4"/>
          <p:cNvSpPr/>
          <p:nvPr/>
        </p:nvSpPr>
        <p:spPr>
          <a:xfrm>
            <a:off x="16267017" y="7839666"/>
            <a:ext cx="1984565" cy="2447334"/>
          </a:xfrm>
          <a:custGeom>
            <a:avLst/>
            <a:gdLst/>
            <a:ahLst/>
            <a:cxnLst/>
            <a:rect l="l" t="t" r="r" b="b"/>
            <a:pathLst>
              <a:path w="1984565" h="2447334">
                <a:moveTo>
                  <a:pt x="0" y="0"/>
                </a:moveTo>
                <a:lnTo>
                  <a:pt x="1984566" y="0"/>
                </a:lnTo>
                <a:lnTo>
                  <a:pt x="1984566" y="2447334"/>
                </a:lnTo>
                <a:lnTo>
                  <a:pt x="0" y="2447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15076991" y="9031864"/>
            <a:ext cx="1348290" cy="1255136"/>
          </a:xfrm>
          <a:custGeom>
            <a:avLst/>
            <a:gdLst/>
            <a:ahLst/>
            <a:cxnLst/>
            <a:rect l="l" t="t" r="r" b="b"/>
            <a:pathLst>
              <a:path w="1348290" h="1255136">
                <a:moveTo>
                  <a:pt x="0" y="0"/>
                </a:moveTo>
                <a:lnTo>
                  <a:pt x="1348290" y="0"/>
                </a:lnTo>
                <a:lnTo>
                  <a:pt x="1348290" y="1255136"/>
                </a:lnTo>
                <a:lnTo>
                  <a:pt x="0" y="1255136"/>
                </a:lnTo>
                <a:lnTo>
                  <a:pt x="0" y="0"/>
                </a:lnTo>
                <a:close/>
              </a:path>
            </a:pathLst>
          </a:custGeom>
          <a:blipFill>
            <a:blip r:embed="rId7"/>
            <a:stretch>
              <a:fillRect/>
            </a:stretch>
          </a:blipFill>
        </p:spPr>
        <p:txBody>
          <a:bodyPr/>
          <a:lstStyle/>
          <a:p>
            <a:endParaRPr lang="en-GB"/>
          </a:p>
        </p:txBody>
      </p:sp>
      <p:sp>
        <p:nvSpPr>
          <p:cNvPr id="6" name="TextBox 6"/>
          <p:cNvSpPr txBox="1"/>
          <p:nvPr/>
        </p:nvSpPr>
        <p:spPr>
          <a:xfrm>
            <a:off x="2835412" y="-108634"/>
            <a:ext cx="12617176" cy="917173"/>
          </a:xfrm>
          <a:prstGeom prst="rect">
            <a:avLst/>
          </a:prstGeom>
        </p:spPr>
        <p:txBody>
          <a:bodyPr lIns="0" tIns="0" rIns="0" bIns="0" rtlCol="0" anchor="t">
            <a:spAutoFit/>
          </a:bodyPr>
          <a:lstStyle/>
          <a:p>
            <a:pPr algn="ctr">
              <a:lnSpc>
                <a:spcPts val="6904"/>
              </a:lnSpc>
            </a:pPr>
            <a:r>
              <a:rPr lang="en-US" sz="6334" b="1" spc="760">
                <a:solidFill>
                  <a:srgbClr val="4C956C"/>
                </a:solidFill>
                <a:latin typeface="Roboto Bold"/>
                <a:ea typeface="Roboto Bold"/>
                <a:cs typeface="Roboto Bold"/>
                <a:sym typeface="Roboto Bold"/>
              </a:rPr>
              <a:t>Adapting the current space</a:t>
            </a:r>
          </a:p>
        </p:txBody>
      </p:sp>
      <p:sp>
        <p:nvSpPr>
          <p:cNvPr id="7" name="TextBox 7"/>
          <p:cNvSpPr txBox="1"/>
          <p:nvPr/>
        </p:nvSpPr>
        <p:spPr>
          <a:xfrm>
            <a:off x="3211009" y="8025765"/>
            <a:ext cx="11865982" cy="1232535"/>
          </a:xfrm>
          <a:prstGeom prst="rect">
            <a:avLst/>
          </a:prstGeom>
        </p:spPr>
        <p:txBody>
          <a:bodyPr lIns="0" tIns="0" rIns="0" bIns="0" rtlCol="0" anchor="t">
            <a:spAutoFit/>
          </a:bodyPr>
          <a:lstStyle/>
          <a:p>
            <a:pPr marL="647700" lvl="1" indent="-323850" algn="l">
              <a:lnSpc>
                <a:spcPts val="3270"/>
              </a:lnSpc>
              <a:buFont typeface="Arial"/>
              <a:buChar char="•"/>
            </a:pPr>
            <a:r>
              <a:rPr lang="en-US" sz="3000" spc="359">
                <a:solidFill>
                  <a:srgbClr val="4C956C"/>
                </a:solidFill>
                <a:latin typeface="Lora"/>
                <a:ea typeface="Lora"/>
                <a:cs typeface="Lora"/>
                <a:sym typeface="Lora"/>
              </a:rPr>
              <a:t>Water play - therapeutic benefits</a:t>
            </a:r>
          </a:p>
          <a:p>
            <a:pPr marL="647700" lvl="1" indent="-323850" algn="l">
              <a:lnSpc>
                <a:spcPts val="3270"/>
              </a:lnSpc>
              <a:buFont typeface="Arial"/>
              <a:buChar char="•"/>
            </a:pPr>
            <a:r>
              <a:rPr lang="en-US" sz="3000" spc="359">
                <a:solidFill>
                  <a:srgbClr val="4C956C"/>
                </a:solidFill>
                <a:latin typeface="Lora"/>
                <a:ea typeface="Lora"/>
                <a:cs typeface="Lora"/>
                <a:sym typeface="Lora"/>
              </a:rPr>
              <a:t>Gently stimulates or calms the nervous system</a:t>
            </a:r>
          </a:p>
          <a:p>
            <a:pPr marL="647700" lvl="1" indent="-323850" algn="l">
              <a:lnSpc>
                <a:spcPts val="3270"/>
              </a:lnSpc>
              <a:buFont typeface="Arial"/>
              <a:buChar char="•"/>
            </a:pPr>
            <a:r>
              <a:rPr lang="en-US" sz="3000" spc="359">
                <a:solidFill>
                  <a:srgbClr val="4C956C"/>
                </a:solidFill>
                <a:latin typeface="Lora"/>
                <a:ea typeface="Lora"/>
                <a:cs typeface="Lora"/>
                <a:sym typeface="Lora"/>
              </a:rPr>
              <a:t>Promotes relaxation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EDE7"/>
        </a:solidFill>
        <a:effectLst/>
      </p:bgPr>
    </p:bg>
    <p:spTree>
      <p:nvGrpSpPr>
        <p:cNvPr id="1" name=""/>
        <p:cNvGrpSpPr/>
        <p:nvPr/>
      </p:nvGrpSpPr>
      <p:grpSpPr>
        <a:xfrm>
          <a:off x="0" y="0"/>
          <a:ext cx="0" cy="0"/>
          <a:chOff x="0" y="0"/>
          <a:chExt cx="0" cy="0"/>
        </a:xfrm>
      </p:grpSpPr>
      <p:sp>
        <p:nvSpPr>
          <p:cNvPr id="2" name="Freeform 2"/>
          <p:cNvSpPr/>
          <p:nvPr/>
        </p:nvSpPr>
        <p:spPr>
          <a:xfrm>
            <a:off x="0" y="1202219"/>
            <a:ext cx="8892985" cy="6032066"/>
          </a:xfrm>
          <a:custGeom>
            <a:avLst/>
            <a:gdLst/>
            <a:ahLst/>
            <a:cxnLst/>
            <a:rect l="l" t="t" r="r" b="b"/>
            <a:pathLst>
              <a:path w="8892985" h="6032066">
                <a:moveTo>
                  <a:pt x="0" y="0"/>
                </a:moveTo>
                <a:lnTo>
                  <a:pt x="8892985" y="0"/>
                </a:lnTo>
                <a:lnTo>
                  <a:pt x="8892985" y="6032066"/>
                </a:lnTo>
                <a:lnTo>
                  <a:pt x="0" y="6032066"/>
                </a:lnTo>
                <a:lnTo>
                  <a:pt x="0" y="0"/>
                </a:lnTo>
                <a:close/>
              </a:path>
            </a:pathLst>
          </a:custGeom>
          <a:blipFill>
            <a:blip r:embed="rId3"/>
            <a:stretch>
              <a:fillRect t="-5285" b="-5285"/>
            </a:stretch>
          </a:blipFill>
        </p:spPr>
        <p:txBody>
          <a:bodyPr/>
          <a:lstStyle/>
          <a:p>
            <a:endParaRPr lang="en-GB"/>
          </a:p>
        </p:txBody>
      </p:sp>
      <p:sp>
        <p:nvSpPr>
          <p:cNvPr id="3" name="Freeform 3"/>
          <p:cNvSpPr/>
          <p:nvPr/>
        </p:nvSpPr>
        <p:spPr>
          <a:xfrm>
            <a:off x="9144000" y="1202219"/>
            <a:ext cx="9144000" cy="6032066"/>
          </a:xfrm>
          <a:custGeom>
            <a:avLst/>
            <a:gdLst/>
            <a:ahLst/>
            <a:cxnLst/>
            <a:rect l="l" t="t" r="r" b="b"/>
            <a:pathLst>
              <a:path w="9144000" h="6032066">
                <a:moveTo>
                  <a:pt x="0" y="0"/>
                </a:moveTo>
                <a:lnTo>
                  <a:pt x="9144000" y="0"/>
                </a:lnTo>
                <a:lnTo>
                  <a:pt x="9144000" y="6032066"/>
                </a:lnTo>
                <a:lnTo>
                  <a:pt x="0" y="6032066"/>
                </a:lnTo>
                <a:lnTo>
                  <a:pt x="0" y="0"/>
                </a:lnTo>
                <a:close/>
              </a:path>
            </a:pathLst>
          </a:custGeom>
          <a:blipFill>
            <a:blip r:embed="rId4"/>
            <a:stretch>
              <a:fillRect b="-996"/>
            </a:stretch>
          </a:blipFill>
        </p:spPr>
        <p:txBody>
          <a:bodyPr/>
          <a:lstStyle/>
          <a:p>
            <a:endParaRPr lang="en-GB"/>
          </a:p>
        </p:txBody>
      </p:sp>
      <p:sp>
        <p:nvSpPr>
          <p:cNvPr id="4" name="Freeform 4"/>
          <p:cNvSpPr/>
          <p:nvPr/>
        </p:nvSpPr>
        <p:spPr>
          <a:xfrm>
            <a:off x="13902374" y="7559867"/>
            <a:ext cx="4385626" cy="3396867"/>
          </a:xfrm>
          <a:custGeom>
            <a:avLst/>
            <a:gdLst/>
            <a:ahLst/>
            <a:cxnLst/>
            <a:rect l="l" t="t" r="r" b="b"/>
            <a:pathLst>
              <a:path w="4385626" h="3396867">
                <a:moveTo>
                  <a:pt x="0" y="0"/>
                </a:moveTo>
                <a:lnTo>
                  <a:pt x="4385626" y="0"/>
                </a:lnTo>
                <a:lnTo>
                  <a:pt x="4385626" y="3396866"/>
                </a:lnTo>
                <a:lnTo>
                  <a:pt x="0" y="3396866"/>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2835412" y="-108634"/>
            <a:ext cx="12617176" cy="917173"/>
          </a:xfrm>
          <a:prstGeom prst="rect">
            <a:avLst/>
          </a:prstGeom>
        </p:spPr>
        <p:txBody>
          <a:bodyPr lIns="0" tIns="0" rIns="0" bIns="0" rtlCol="0" anchor="t">
            <a:spAutoFit/>
          </a:bodyPr>
          <a:lstStyle/>
          <a:p>
            <a:pPr algn="ctr">
              <a:lnSpc>
                <a:spcPts val="6904"/>
              </a:lnSpc>
            </a:pPr>
            <a:r>
              <a:rPr lang="en-US" sz="6334" b="1" spc="760">
                <a:solidFill>
                  <a:srgbClr val="4C956C"/>
                </a:solidFill>
                <a:latin typeface="Roboto Bold"/>
                <a:ea typeface="Roboto Bold"/>
                <a:cs typeface="Roboto Bold"/>
                <a:sym typeface="Roboto Bold"/>
              </a:rPr>
              <a:t>Adapting the current space</a:t>
            </a:r>
          </a:p>
        </p:txBody>
      </p:sp>
      <p:sp>
        <p:nvSpPr>
          <p:cNvPr id="6" name="TextBox 6"/>
          <p:cNvSpPr txBox="1"/>
          <p:nvPr/>
        </p:nvSpPr>
        <p:spPr>
          <a:xfrm>
            <a:off x="5093709" y="7666065"/>
            <a:ext cx="7614724" cy="2051685"/>
          </a:xfrm>
          <a:prstGeom prst="rect">
            <a:avLst/>
          </a:prstGeom>
        </p:spPr>
        <p:txBody>
          <a:bodyPr lIns="0" tIns="0" rIns="0" bIns="0" rtlCol="0" anchor="t">
            <a:spAutoFit/>
          </a:bodyPr>
          <a:lstStyle/>
          <a:p>
            <a:pPr marL="647700" lvl="1" indent="-323850" algn="l">
              <a:lnSpc>
                <a:spcPts val="3270"/>
              </a:lnSpc>
              <a:buFont typeface="Arial"/>
              <a:buChar char="•"/>
            </a:pPr>
            <a:r>
              <a:rPr lang="en-US" sz="3000" spc="359">
                <a:solidFill>
                  <a:srgbClr val="4C956C"/>
                </a:solidFill>
                <a:latin typeface="Lora"/>
                <a:ea typeface="Lora"/>
                <a:cs typeface="Lora"/>
                <a:sym typeface="Lora"/>
              </a:rPr>
              <a:t>Sand pit - sensory exploration</a:t>
            </a:r>
          </a:p>
          <a:p>
            <a:pPr marL="647700" lvl="1" indent="-323850" algn="l">
              <a:lnSpc>
                <a:spcPts val="3270"/>
              </a:lnSpc>
              <a:buFont typeface="Arial"/>
              <a:buChar char="•"/>
            </a:pPr>
            <a:r>
              <a:rPr lang="en-US" sz="3000" spc="359">
                <a:solidFill>
                  <a:srgbClr val="4C956C"/>
                </a:solidFill>
                <a:latin typeface="Lora"/>
                <a:ea typeface="Lora"/>
                <a:cs typeface="Lora"/>
                <a:sym typeface="Lora"/>
              </a:rPr>
              <a:t>Tactile processing</a:t>
            </a:r>
          </a:p>
          <a:p>
            <a:pPr marL="647700" lvl="1" indent="-323850" algn="l">
              <a:lnSpc>
                <a:spcPts val="3270"/>
              </a:lnSpc>
              <a:buFont typeface="Arial"/>
              <a:buChar char="•"/>
            </a:pPr>
            <a:r>
              <a:rPr lang="en-US" sz="3000" spc="359">
                <a:solidFill>
                  <a:srgbClr val="4C956C"/>
                </a:solidFill>
                <a:latin typeface="Lora"/>
                <a:ea typeface="Lora"/>
                <a:cs typeface="Lora"/>
                <a:sym typeface="Lora"/>
              </a:rPr>
              <a:t>Touch</a:t>
            </a:r>
          </a:p>
          <a:p>
            <a:pPr marL="647700" lvl="1" indent="-323850" algn="l">
              <a:lnSpc>
                <a:spcPts val="3270"/>
              </a:lnSpc>
              <a:buFont typeface="Arial"/>
              <a:buChar char="•"/>
            </a:pPr>
            <a:r>
              <a:rPr lang="en-US" sz="3000" spc="359">
                <a:solidFill>
                  <a:srgbClr val="4C956C"/>
                </a:solidFill>
                <a:latin typeface="Lora"/>
                <a:ea typeface="Lora"/>
                <a:cs typeface="Lora"/>
                <a:sym typeface="Lora"/>
              </a:rPr>
              <a:t>Pressure</a:t>
            </a:r>
          </a:p>
          <a:p>
            <a:pPr marL="647700" lvl="1" indent="-323850" algn="l">
              <a:lnSpc>
                <a:spcPts val="3270"/>
              </a:lnSpc>
              <a:buFont typeface="Arial"/>
              <a:buChar char="•"/>
            </a:pPr>
            <a:r>
              <a:rPr lang="en-US" sz="3000" spc="359">
                <a:solidFill>
                  <a:srgbClr val="4C956C"/>
                </a:solidFill>
                <a:latin typeface="Lora"/>
                <a:ea typeface="Lora"/>
                <a:cs typeface="Lora"/>
                <a:sym typeface="Lora"/>
              </a:rPr>
              <a:t>Movement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EDE7"/>
        </a:solidFill>
        <a:effectLst/>
      </p:bgPr>
    </p:bg>
    <p:spTree>
      <p:nvGrpSpPr>
        <p:cNvPr id="1" name=""/>
        <p:cNvGrpSpPr/>
        <p:nvPr/>
      </p:nvGrpSpPr>
      <p:grpSpPr>
        <a:xfrm>
          <a:off x="0" y="0"/>
          <a:ext cx="0" cy="0"/>
          <a:chOff x="0" y="0"/>
          <a:chExt cx="0" cy="0"/>
        </a:xfrm>
      </p:grpSpPr>
      <p:sp>
        <p:nvSpPr>
          <p:cNvPr id="2" name="TextBox 2"/>
          <p:cNvSpPr txBox="1"/>
          <p:nvPr/>
        </p:nvSpPr>
        <p:spPr>
          <a:xfrm>
            <a:off x="4400036" y="47625"/>
            <a:ext cx="9487929" cy="864870"/>
          </a:xfrm>
          <a:prstGeom prst="rect">
            <a:avLst/>
          </a:prstGeom>
        </p:spPr>
        <p:txBody>
          <a:bodyPr lIns="0" tIns="0" rIns="0" bIns="0" rtlCol="0" anchor="t">
            <a:spAutoFit/>
          </a:bodyPr>
          <a:lstStyle/>
          <a:p>
            <a:pPr algn="ctr">
              <a:lnSpc>
                <a:spcPts val="6540"/>
              </a:lnSpc>
            </a:pPr>
            <a:r>
              <a:rPr lang="en-US" sz="6000" b="1" spc="719">
                <a:solidFill>
                  <a:srgbClr val="4C956C"/>
                </a:solidFill>
                <a:latin typeface="Roboto Bold"/>
                <a:ea typeface="Roboto Bold"/>
                <a:cs typeface="Roboto Bold"/>
                <a:sym typeface="Roboto Bold"/>
              </a:rPr>
              <a:t>Benefits for Pathways</a:t>
            </a:r>
          </a:p>
        </p:txBody>
      </p:sp>
      <p:sp>
        <p:nvSpPr>
          <p:cNvPr id="3" name="TextBox 3"/>
          <p:cNvSpPr txBox="1"/>
          <p:nvPr/>
        </p:nvSpPr>
        <p:spPr>
          <a:xfrm>
            <a:off x="-33419" y="1372489"/>
            <a:ext cx="18354838" cy="2916175"/>
          </a:xfrm>
          <a:prstGeom prst="rect">
            <a:avLst/>
          </a:prstGeom>
        </p:spPr>
        <p:txBody>
          <a:bodyPr lIns="0" tIns="0" rIns="0" bIns="0" rtlCol="0" anchor="t">
            <a:spAutoFit/>
          </a:bodyPr>
          <a:lstStyle/>
          <a:p>
            <a:pPr algn="l">
              <a:lnSpc>
                <a:spcPts val="5668"/>
              </a:lnSpc>
            </a:pPr>
            <a:r>
              <a:rPr lang="en-US" sz="5200" b="1" spc="624">
                <a:solidFill>
                  <a:srgbClr val="FF3131"/>
                </a:solidFill>
                <a:latin typeface="Roboto Bold"/>
                <a:ea typeface="Roboto Bold"/>
                <a:cs typeface="Roboto Bold"/>
                <a:sym typeface="Roboto Bold"/>
              </a:rPr>
              <a:t>Communication Pathway</a:t>
            </a:r>
          </a:p>
          <a:p>
            <a:pPr marL="690895" lvl="1" indent="-345448" algn="l">
              <a:lnSpc>
                <a:spcPts val="3488"/>
              </a:lnSpc>
              <a:buFont typeface="Arial"/>
              <a:buChar char="•"/>
            </a:pPr>
            <a:r>
              <a:rPr lang="en-US" sz="3200" spc="384">
                <a:solidFill>
                  <a:srgbClr val="FF3131"/>
                </a:solidFill>
                <a:latin typeface="Roboto"/>
                <a:ea typeface="Roboto"/>
                <a:cs typeface="Roboto"/>
                <a:sym typeface="Roboto"/>
              </a:rPr>
              <a:t>Provides motivating, shared activities, encouraging interaction</a:t>
            </a:r>
          </a:p>
          <a:p>
            <a:pPr marL="690895" lvl="1" indent="-345448" algn="l">
              <a:lnSpc>
                <a:spcPts val="3488"/>
              </a:lnSpc>
              <a:buFont typeface="Arial"/>
              <a:buChar char="•"/>
            </a:pPr>
            <a:r>
              <a:rPr lang="en-US" sz="3200" spc="384">
                <a:solidFill>
                  <a:srgbClr val="FF3131"/>
                </a:solidFill>
                <a:latin typeface="Roboto"/>
                <a:ea typeface="Roboto"/>
                <a:cs typeface="Roboto"/>
                <a:sym typeface="Roboto"/>
              </a:rPr>
              <a:t>Sensory play - provides stimulation</a:t>
            </a:r>
          </a:p>
          <a:p>
            <a:pPr marL="690895" lvl="1" indent="-345448" algn="l">
              <a:lnSpc>
                <a:spcPts val="3488"/>
              </a:lnSpc>
              <a:buFont typeface="Arial"/>
              <a:buChar char="•"/>
            </a:pPr>
            <a:r>
              <a:rPr lang="en-US" sz="3200" spc="384">
                <a:solidFill>
                  <a:srgbClr val="FF3131"/>
                </a:solidFill>
                <a:latin typeface="Roboto"/>
                <a:ea typeface="Roboto"/>
                <a:cs typeface="Roboto"/>
                <a:sym typeface="Roboto"/>
              </a:rPr>
              <a:t>Turn taking, communication - verbal or non verbal</a:t>
            </a:r>
          </a:p>
          <a:p>
            <a:pPr marL="690895" lvl="1" indent="-345448" algn="l">
              <a:lnSpc>
                <a:spcPts val="3488"/>
              </a:lnSpc>
              <a:buFont typeface="Arial"/>
              <a:buChar char="•"/>
            </a:pPr>
            <a:r>
              <a:rPr lang="en-US" sz="3200" spc="384">
                <a:solidFill>
                  <a:srgbClr val="FF3131"/>
                </a:solidFill>
                <a:latin typeface="Roboto"/>
                <a:ea typeface="Roboto"/>
                <a:cs typeface="Roboto"/>
                <a:sym typeface="Roboto"/>
              </a:rPr>
              <a:t>Supports eye contact, symbols, simple language to build foundational communication skills</a:t>
            </a:r>
          </a:p>
        </p:txBody>
      </p:sp>
      <p:sp>
        <p:nvSpPr>
          <p:cNvPr id="4" name="TextBox 4"/>
          <p:cNvSpPr txBox="1"/>
          <p:nvPr/>
        </p:nvSpPr>
        <p:spPr>
          <a:xfrm>
            <a:off x="0" y="4632452"/>
            <a:ext cx="18354838" cy="2536572"/>
          </a:xfrm>
          <a:prstGeom prst="rect">
            <a:avLst/>
          </a:prstGeom>
        </p:spPr>
        <p:txBody>
          <a:bodyPr lIns="0" tIns="0" rIns="0" bIns="0" rtlCol="0" anchor="t">
            <a:spAutoFit/>
          </a:bodyPr>
          <a:lstStyle/>
          <a:p>
            <a:pPr algn="l">
              <a:lnSpc>
                <a:spcPts val="5777"/>
              </a:lnSpc>
            </a:pPr>
            <a:r>
              <a:rPr lang="en-US" sz="5300" b="1" spc="636">
                <a:solidFill>
                  <a:srgbClr val="9440DD"/>
                </a:solidFill>
                <a:latin typeface="Roboto Bold"/>
                <a:ea typeface="Roboto Bold"/>
                <a:cs typeface="Roboto Bold"/>
                <a:sym typeface="Roboto Bold"/>
              </a:rPr>
              <a:t>Independence Pathway</a:t>
            </a:r>
          </a:p>
          <a:p>
            <a:pPr marL="712485" lvl="1" indent="-356242" algn="l">
              <a:lnSpc>
                <a:spcPts val="3597"/>
              </a:lnSpc>
              <a:buFont typeface="Arial"/>
              <a:buChar char="•"/>
            </a:pPr>
            <a:r>
              <a:rPr lang="en-US" sz="3300" spc="396">
                <a:solidFill>
                  <a:srgbClr val="9440DD"/>
                </a:solidFill>
                <a:latin typeface="Roboto"/>
                <a:ea typeface="Roboto"/>
                <a:cs typeface="Roboto"/>
                <a:sym typeface="Roboto"/>
              </a:rPr>
              <a:t>Self directed, purposeful activities promoting autonomy and confidence</a:t>
            </a:r>
          </a:p>
          <a:p>
            <a:pPr marL="712485" lvl="1" indent="-356242" algn="l">
              <a:lnSpc>
                <a:spcPts val="3597"/>
              </a:lnSpc>
              <a:buFont typeface="Arial"/>
              <a:buChar char="•"/>
            </a:pPr>
            <a:r>
              <a:rPr lang="en-US" sz="3300" spc="396">
                <a:solidFill>
                  <a:srgbClr val="9440DD"/>
                </a:solidFill>
                <a:latin typeface="Roboto"/>
                <a:ea typeface="Roboto"/>
                <a:cs typeface="Roboto"/>
                <a:sym typeface="Roboto"/>
              </a:rPr>
              <a:t>Encourages decision making, problem solving and sense of responsibility</a:t>
            </a:r>
          </a:p>
          <a:p>
            <a:pPr marL="712485" lvl="1" indent="-356242" algn="l">
              <a:lnSpc>
                <a:spcPts val="3597"/>
              </a:lnSpc>
              <a:buFont typeface="Arial"/>
              <a:buChar char="•"/>
            </a:pPr>
            <a:r>
              <a:rPr lang="en-US" sz="3300" spc="396">
                <a:solidFill>
                  <a:srgbClr val="9440DD"/>
                </a:solidFill>
                <a:latin typeface="Roboto"/>
                <a:ea typeface="Roboto"/>
                <a:cs typeface="Roboto"/>
                <a:sym typeface="Roboto"/>
              </a:rPr>
              <a:t>Functional activities promote everyday skills such as task initiation, routines and completing activities with increased independence.</a:t>
            </a:r>
          </a:p>
        </p:txBody>
      </p:sp>
      <p:sp>
        <p:nvSpPr>
          <p:cNvPr id="5" name="TextBox 5"/>
          <p:cNvSpPr txBox="1"/>
          <p:nvPr/>
        </p:nvSpPr>
        <p:spPr>
          <a:xfrm>
            <a:off x="0" y="7808975"/>
            <a:ext cx="18354838" cy="2478025"/>
          </a:xfrm>
          <a:prstGeom prst="rect">
            <a:avLst/>
          </a:prstGeom>
        </p:spPr>
        <p:txBody>
          <a:bodyPr lIns="0" tIns="0" rIns="0" bIns="0" rtlCol="0" anchor="t">
            <a:spAutoFit/>
          </a:bodyPr>
          <a:lstStyle/>
          <a:p>
            <a:pPr algn="l">
              <a:lnSpc>
                <a:spcPts val="5668"/>
              </a:lnSpc>
            </a:pPr>
            <a:r>
              <a:rPr lang="en-US" sz="5200" b="1" spc="624">
                <a:solidFill>
                  <a:srgbClr val="38B6FF"/>
                </a:solidFill>
                <a:latin typeface="Roboto Bold"/>
                <a:ea typeface="Roboto Bold"/>
                <a:cs typeface="Roboto Bold"/>
                <a:sym typeface="Roboto Bold"/>
              </a:rPr>
              <a:t>Employability Pathway</a:t>
            </a:r>
          </a:p>
          <a:p>
            <a:pPr marL="690895" lvl="1" indent="-345448" algn="l">
              <a:lnSpc>
                <a:spcPts val="3488"/>
              </a:lnSpc>
              <a:buFont typeface="Arial"/>
              <a:buChar char="•"/>
            </a:pPr>
            <a:r>
              <a:rPr lang="en-US" sz="3200" spc="384">
                <a:solidFill>
                  <a:srgbClr val="38B6FF"/>
                </a:solidFill>
                <a:latin typeface="Roboto"/>
                <a:ea typeface="Roboto"/>
                <a:cs typeface="Roboto"/>
                <a:sym typeface="Roboto"/>
              </a:rPr>
              <a:t>Develop practical, transferrable skills</a:t>
            </a:r>
          </a:p>
          <a:p>
            <a:pPr marL="690895" lvl="1" indent="-345448" algn="l">
              <a:lnSpc>
                <a:spcPts val="3488"/>
              </a:lnSpc>
              <a:buFont typeface="Arial"/>
              <a:buChar char="•"/>
            </a:pPr>
            <a:r>
              <a:rPr lang="en-US" sz="3200" spc="384">
                <a:solidFill>
                  <a:srgbClr val="38B6FF"/>
                </a:solidFill>
                <a:latin typeface="Roboto"/>
                <a:ea typeface="Roboto"/>
                <a:cs typeface="Roboto"/>
                <a:sym typeface="Roboto"/>
              </a:rPr>
              <a:t>Gardening, organising, sequencing </a:t>
            </a:r>
          </a:p>
          <a:p>
            <a:pPr marL="690895" lvl="1" indent="-345448" algn="l">
              <a:lnSpc>
                <a:spcPts val="3488"/>
              </a:lnSpc>
              <a:buFont typeface="Arial"/>
              <a:buChar char="•"/>
            </a:pPr>
            <a:r>
              <a:rPr lang="en-US" sz="3200" spc="384">
                <a:solidFill>
                  <a:srgbClr val="38B6FF"/>
                </a:solidFill>
                <a:latin typeface="Roboto"/>
                <a:ea typeface="Roboto"/>
                <a:cs typeface="Roboto"/>
                <a:sym typeface="Roboto"/>
              </a:rPr>
              <a:t>Builds responsibility, time management, teamwork and task completion</a:t>
            </a:r>
          </a:p>
          <a:p>
            <a:pPr marL="690895" lvl="1" indent="-345448" algn="l">
              <a:lnSpc>
                <a:spcPts val="3488"/>
              </a:lnSpc>
              <a:buFont typeface="Arial"/>
              <a:buChar char="•"/>
            </a:pPr>
            <a:r>
              <a:rPr lang="en-US" sz="3200" spc="384">
                <a:solidFill>
                  <a:srgbClr val="38B6FF"/>
                </a:solidFill>
                <a:latin typeface="Roboto"/>
                <a:ea typeface="Roboto"/>
                <a:cs typeface="Roboto"/>
                <a:sym typeface="Roboto"/>
              </a:rPr>
              <a:t>Following instructions, sustaining attention.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EDE7"/>
        </a:solidFill>
        <a:effectLst/>
      </p:bgPr>
    </p:bg>
    <p:spTree>
      <p:nvGrpSpPr>
        <p:cNvPr id="1" name=""/>
        <p:cNvGrpSpPr/>
        <p:nvPr/>
      </p:nvGrpSpPr>
      <p:grpSpPr>
        <a:xfrm>
          <a:off x="0" y="0"/>
          <a:ext cx="0" cy="0"/>
          <a:chOff x="0" y="0"/>
          <a:chExt cx="0" cy="0"/>
        </a:xfrm>
      </p:grpSpPr>
      <p:sp>
        <p:nvSpPr>
          <p:cNvPr id="2" name="TextBox 2"/>
          <p:cNvSpPr txBox="1"/>
          <p:nvPr/>
        </p:nvSpPr>
        <p:spPr>
          <a:xfrm>
            <a:off x="-33419" y="163830"/>
            <a:ext cx="18354838" cy="864870"/>
          </a:xfrm>
          <a:prstGeom prst="rect">
            <a:avLst/>
          </a:prstGeom>
        </p:spPr>
        <p:txBody>
          <a:bodyPr lIns="0" tIns="0" rIns="0" bIns="0" rtlCol="0" anchor="t">
            <a:spAutoFit/>
          </a:bodyPr>
          <a:lstStyle/>
          <a:p>
            <a:pPr algn="ctr">
              <a:lnSpc>
                <a:spcPts val="6540"/>
              </a:lnSpc>
            </a:pPr>
            <a:r>
              <a:rPr lang="en-US" sz="6000" spc="719">
                <a:solidFill>
                  <a:srgbClr val="4C956C"/>
                </a:solidFill>
                <a:latin typeface="Roboto"/>
                <a:ea typeface="Roboto"/>
                <a:cs typeface="Roboto"/>
                <a:sym typeface="Roboto"/>
              </a:rPr>
              <a:t>References</a:t>
            </a:r>
          </a:p>
        </p:txBody>
      </p:sp>
      <p:sp>
        <p:nvSpPr>
          <p:cNvPr id="3" name="TextBox 3"/>
          <p:cNvSpPr txBox="1"/>
          <p:nvPr/>
        </p:nvSpPr>
        <p:spPr>
          <a:xfrm>
            <a:off x="-33419" y="1416822"/>
            <a:ext cx="18321419" cy="5835650"/>
          </a:xfrm>
          <a:prstGeom prst="rect">
            <a:avLst/>
          </a:prstGeom>
        </p:spPr>
        <p:txBody>
          <a:bodyPr lIns="0" tIns="0" rIns="0" bIns="0" rtlCol="0" anchor="t">
            <a:spAutoFit/>
          </a:bodyPr>
          <a:lstStyle/>
          <a:p>
            <a:pPr marL="539749" lvl="1" indent="-269875" algn="l">
              <a:lnSpc>
                <a:spcPts val="2724"/>
              </a:lnSpc>
              <a:buFont typeface="Arial"/>
              <a:buChar char="•"/>
            </a:pPr>
            <a:r>
              <a:rPr lang="en-US" sz="2499" spc="299">
                <a:solidFill>
                  <a:srgbClr val="4C956C"/>
                </a:solidFill>
                <a:latin typeface="Lora"/>
                <a:ea typeface="Lora"/>
                <a:cs typeface="Lora"/>
                <a:sym typeface="Lora"/>
              </a:rPr>
              <a:t>HUSSEIN, H. (2010). Using the sensory garden as a tool to enhance the educational development and social interaction of children with special needs. Support for Learning, 25(1), 25–31. https://doi.org/10.1111/j.1467-9604.2009.01435.x</a:t>
            </a:r>
          </a:p>
          <a:p>
            <a:pPr marL="539749" lvl="1" indent="-269875" algn="l">
              <a:lnSpc>
                <a:spcPts val="2724"/>
              </a:lnSpc>
              <a:buFont typeface="Arial"/>
              <a:buChar char="•"/>
            </a:pPr>
            <a:r>
              <a:rPr lang="en-US" sz="2499" spc="299">
                <a:solidFill>
                  <a:srgbClr val="4C956C"/>
                </a:solidFill>
                <a:latin typeface="Lora"/>
                <a:ea typeface="Lora"/>
                <a:cs typeface="Lora"/>
                <a:sym typeface="Lora"/>
              </a:rPr>
              <a:t>Soga, M., Gaston, K. J., &amp; Yamaura, Y. (2017). Gardening is beneficial for health: A meta-analysis. Preventive Medicine Reports, 5(C), 92–99. https://doi.org/10.1016/j.pmedr.2016.11.007</a:t>
            </a:r>
          </a:p>
          <a:p>
            <a:pPr marL="539749" lvl="1" indent="-269875" algn="l">
              <a:lnSpc>
                <a:spcPts val="2724"/>
              </a:lnSpc>
              <a:buFont typeface="Arial"/>
              <a:buChar char="•"/>
            </a:pPr>
            <a:r>
              <a:rPr lang="en-US" sz="2499" spc="299">
                <a:solidFill>
                  <a:srgbClr val="4C956C"/>
                </a:solidFill>
                <a:latin typeface="Lora"/>
                <a:ea typeface="Lora"/>
                <a:cs typeface="Lora"/>
                <a:sym typeface="Lora"/>
              </a:rPr>
              <a:t>Occupational Therapy Practice Framework: Domain and Process. (2002). The American Journal of Occupational Therapy, 56(6), 609–639. https://doi.org/10.5014/ajot.56.6.609</a:t>
            </a:r>
          </a:p>
          <a:p>
            <a:pPr marL="539749" lvl="1" indent="-269875" algn="l">
              <a:lnSpc>
                <a:spcPts val="2724"/>
              </a:lnSpc>
              <a:buFont typeface="Arial"/>
              <a:buChar char="•"/>
            </a:pPr>
            <a:r>
              <a:rPr lang="en-US" sz="2499" spc="299">
                <a:solidFill>
                  <a:srgbClr val="4C956C"/>
                </a:solidFill>
                <a:latin typeface="Lora"/>
                <a:ea typeface="Lora"/>
                <a:cs typeface="Lora"/>
                <a:sym typeface="Lora"/>
              </a:rPr>
              <a:t>Goldenberg, G., Atkinson, M., Dubiel, J., &amp; Wass, S. (2024). Outdoor learning in urban schools: Effects on 4–5 year old children’s noise and physiological stress. Journal of Environmental Psychology, 97, Article 102362. https://doi.org/10.1016/j.jenvp.2024.102362</a:t>
            </a:r>
          </a:p>
          <a:p>
            <a:pPr marL="539749" lvl="1" indent="-269875" algn="l">
              <a:lnSpc>
                <a:spcPts val="2724"/>
              </a:lnSpc>
              <a:buFont typeface="Arial"/>
              <a:buChar char="•"/>
            </a:pPr>
            <a:r>
              <a:rPr lang="en-US" sz="2499" spc="299">
                <a:solidFill>
                  <a:srgbClr val="4C956C"/>
                </a:solidFill>
                <a:latin typeface="Lora"/>
                <a:ea typeface="Lora"/>
                <a:cs typeface="Lora"/>
                <a:sym typeface="Lora"/>
              </a:rPr>
              <a:t>Ozer, E. J. (2007). The Effects of School Gardens on Students and Schools: Conceptualization and Considerations for Maximizing Healthy Development. Health Education &amp; Behavior, 34(6), 846–863. https://doi.org/10.1177/1090198106289002</a:t>
            </a:r>
          </a:p>
          <a:p>
            <a:pPr marL="539749" lvl="1" indent="-269875" algn="l">
              <a:lnSpc>
                <a:spcPts val="2724"/>
              </a:lnSpc>
              <a:buFont typeface="Arial"/>
              <a:buChar char="•"/>
            </a:pPr>
            <a:r>
              <a:rPr lang="en-US" sz="2499" spc="299">
                <a:solidFill>
                  <a:srgbClr val="4C956C"/>
                </a:solidFill>
                <a:latin typeface="Lora"/>
                <a:ea typeface="Lora"/>
                <a:cs typeface="Lora"/>
                <a:sym typeface="Lora"/>
              </a:rPr>
              <a:t>Royal College of Occupational Therapists (RCOT). (2021). Professional Standards for practice, Conduct and Ethics. The Royal College of Occupational Therapists. https://www.rcot.co.uk/explore-resources/standards-guidelines/professional-standards-conduct-ethics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DE7"/>
        </a:solidFill>
        <a:effectLst/>
      </p:bgPr>
    </p:bg>
    <p:spTree>
      <p:nvGrpSpPr>
        <p:cNvPr id="1" name=""/>
        <p:cNvGrpSpPr/>
        <p:nvPr/>
      </p:nvGrpSpPr>
      <p:grpSpPr>
        <a:xfrm>
          <a:off x="0" y="0"/>
          <a:ext cx="0" cy="0"/>
          <a:chOff x="0" y="0"/>
          <a:chExt cx="0" cy="0"/>
        </a:xfrm>
      </p:grpSpPr>
      <p:sp>
        <p:nvSpPr>
          <p:cNvPr id="2" name="Freeform 2"/>
          <p:cNvSpPr/>
          <p:nvPr/>
        </p:nvSpPr>
        <p:spPr>
          <a:xfrm>
            <a:off x="14115393" y="5590157"/>
            <a:ext cx="4363768" cy="5000151"/>
          </a:xfrm>
          <a:custGeom>
            <a:avLst/>
            <a:gdLst/>
            <a:ahLst/>
            <a:cxnLst/>
            <a:rect l="l" t="t" r="r" b="b"/>
            <a:pathLst>
              <a:path w="4363768" h="5000151">
                <a:moveTo>
                  <a:pt x="0" y="0"/>
                </a:moveTo>
                <a:lnTo>
                  <a:pt x="4363768" y="0"/>
                </a:lnTo>
                <a:lnTo>
                  <a:pt x="4363768" y="5000151"/>
                </a:lnTo>
                <a:lnTo>
                  <a:pt x="0" y="5000151"/>
                </a:lnTo>
                <a:lnTo>
                  <a:pt x="0" y="0"/>
                </a:lnTo>
                <a:close/>
              </a:path>
            </a:pathLst>
          </a:custGeom>
          <a:blipFill>
            <a:blip r:embed="rId3"/>
            <a:stretch>
              <a:fillRect/>
            </a:stretch>
          </a:blipFill>
        </p:spPr>
        <p:txBody>
          <a:bodyPr/>
          <a:lstStyle/>
          <a:p>
            <a:endParaRPr lang="en-GB"/>
          </a:p>
        </p:txBody>
      </p:sp>
      <p:sp>
        <p:nvSpPr>
          <p:cNvPr id="3" name="TextBox 3"/>
          <p:cNvSpPr txBox="1"/>
          <p:nvPr/>
        </p:nvSpPr>
        <p:spPr>
          <a:xfrm>
            <a:off x="0" y="2804158"/>
            <a:ext cx="15965426" cy="5610098"/>
          </a:xfrm>
          <a:prstGeom prst="rect">
            <a:avLst/>
          </a:prstGeom>
        </p:spPr>
        <p:txBody>
          <a:bodyPr lIns="0" tIns="0" rIns="0" bIns="0" rtlCol="0" anchor="t">
            <a:spAutoFit/>
          </a:bodyPr>
          <a:lstStyle/>
          <a:p>
            <a:pPr marL="734058" lvl="1" indent="-367029" algn="l">
              <a:lnSpc>
                <a:spcPts val="3705"/>
              </a:lnSpc>
              <a:buFont typeface="Arial"/>
              <a:buChar char="•"/>
            </a:pPr>
            <a:r>
              <a:rPr lang="en-US" sz="3399" spc="407">
                <a:solidFill>
                  <a:srgbClr val="4C956C"/>
                </a:solidFill>
                <a:latin typeface="Lora"/>
                <a:ea typeface="Lora"/>
                <a:cs typeface="Lora"/>
                <a:sym typeface="Lora"/>
              </a:rPr>
              <a:t>Designed to stimulate senses</a:t>
            </a:r>
          </a:p>
          <a:p>
            <a:pPr marL="734058" lvl="1" indent="-367029" algn="l">
              <a:lnSpc>
                <a:spcPts val="3705"/>
              </a:lnSpc>
              <a:buFont typeface="Arial"/>
              <a:buChar char="•"/>
            </a:pPr>
            <a:r>
              <a:rPr lang="en-US" sz="3399" spc="407">
                <a:solidFill>
                  <a:srgbClr val="4C956C"/>
                </a:solidFill>
                <a:latin typeface="Lora"/>
                <a:ea typeface="Lora"/>
                <a:cs typeface="Lora"/>
                <a:sym typeface="Lora"/>
              </a:rPr>
              <a:t>Supporting wellbeing, engagement + regulation </a:t>
            </a:r>
            <a:r>
              <a:rPr lang="en-US" sz="3399" b="1" spc="407">
                <a:solidFill>
                  <a:srgbClr val="4C956C"/>
                </a:solidFill>
                <a:latin typeface="Lora Bold"/>
                <a:ea typeface="Lora Bold"/>
                <a:cs typeface="Lora Bold"/>
                <a:sym typeface="Lora Bold"/>
              </a:rPr>
              <a:t>(Soga et al., 2017)</a:t>
            </a:r>
          </a:p>
          <a:p>
            <a:pPr marL="734058" lvl="1" indent="-367029" algn="l">
              <a:lnSpc>
                <a:spcPts val="3705"/>
              </a:lnSpc>
              <a:buFont typeface="Arial"/>
              <a:buChar char="•"/>
            </a:pPr>
            <a:r>
              <a:rPr lang="en-US" sz="3399" spc="407">
                <a:solidFill>
                  <a:srgbClr val="4C956C"/>
                </a:solidFill>
                <a:latin typeface="Lora"/>
                <a:ea typeface="Lora"/>
                <a:cs typeface="Lora"/>
                <a:sym typeface="Lora"/>
              </a:rPr>
              <a:t>Promote engagement and communication/interaction</a:t>
            </a:r>
          </a:p>
          <a:p>
            <a:pPr marL="734058" lvl="1" indent="-367029" algn="l">
              <a:lnSpc>
                <a:spcPts val="3705"/>
              </a:lnSpc>
              <a:buFont typeface="Arial"/>
              <a:buChar char="•"/>
            </a:pPr>
            <a:r>
              <a:rPr lang="en-US" sz="3399" spc="407">
                <a:solidFill>
                  <a:srgbClr val="4C956C"/>
                </a:solidFill>
                <a:latin typeface="Lora"/>
                <a:ea typeface="Lora"/>
                <a:cs typeface="Lora"/>
                <a:sym typeface="Lora"/>
              </a:rPr>
              <a:t> Incorporate messy play into learning environment</a:t>
            </a:r>
          </a:p>
          <a:p>
            <a:pPr marL="734058" lvl="1" indent="-367029" algn="l">
              <a:lnSpc>
                <a:spcPts val="3705"/>
              </a:lnSpc>
              <a:buFont typeface="Arial"/>
              <a:buChar char="•"/>
            </a:pPr>
            <a:r>
              <a:rPr lang="en-US" sz="3399" spc="407">
                <a:solidFill>
                  <a:srgbClr val="4C956C"/>
                </a:solidFill>
                <a:latin typeface="Lora"/>
                <a:ea typeface="Lora"/>
                <a:cs typeface="Lora"/>
                <a:sym typeface="Lora"/>
              </a:rPr>
              <a:t>Create a safe space for students - reducing stress </a:t>
            </a:r>
            <a:r>
              <a:rPr lang="en-US" sz="3399" b="1" spc="407">
                <a:solidFill>
                  <a:srgbClr val="4C956C"/>
                </a:solidFill>
                <a:latin typeface="Lora Bold"/>
                <a:ea typeface="Lora Bold"/>
                <a:cs typeface="Lora Bold"/>
                <a:sym typeface="Lora Bold"/>
              </a:rPr>
              <a:t>(Hussein, 2010)</a:t>
            </a:r>
          </a:p>
          <a:p>
            <a:pPr marL="734058" lvl="1" indent="-367029" algn="l">
              <a:lnSpc>
                <a:spcPts val="3705"/>
              </a:lnSpc>
              <a:buFont typeface="Arial"/>
              <a:buChar char="•"/>
            </a:pPr>
            <a:r>
              <a:rPr lang="en-US" sz="3399" spc="407">
                <a:solidFill>
                  <a:srgbClr val="4C956C"/>
                </a:solidFill>
                <a:latin typeface="Lora"/>
                <a:ea typeface="Lora"/>
                <a:cs typeface="Lora"/>
                <a:sym typeface="Lora"/>
              </a:rPr>
              <a:t>Encourages movement and motor skills</a:t>
            </a:r>
          </a:p>
          <a:p>
            <a:pPr marL="734058" lvl="1" indent="-367029" algn="l">
              <a:lnSpc>
                <a:spcPts val="3705"/>
              </a:lnSpc>
              <a:buFont typeface="Arial"/>
              <a:buChar char="•"/>
            </a:pPr>
            <a:r>
              <a:rPr lang="en-US" sz="3399" spc="407">
                <a:solidFill>
                  <a:srgbClr val="4C956C"/>
                </a:solidFill>
                <a:latin typeface="Lora"/>
                <a:ea typeface="Lora"/>
                <a:cs typeface="Lora"/>
                <a:sym typeface="Lora"/>
              </a:rPr>
              <a:t>Provides accessible hands on learning</a:t>
            </a:r>
          </a:p>
          <a:p>
            <a:pPr marL="734058" lvl="1" indent="-367029" algn="l">
              <a:lnSpc>
                <a:spcPts val="3705"/>
              </a:lnSpc>
              <a:buFont typeface="Arial"/>
              <a:buChar char="•"/>
            </a:pPr>
            <a:r>
              <a:rPr lang="en-US" sz="3399" spc="407">
                <a:solidFill>
                  <a:srgbClr val="4C956C"/>
                </a:solidFill>
                <a:latin typeface="Lora"/>
                <a:ea typeface="Lora"/>
                <a:cs typeface="Lora"/>
                <a:sym typeface="Lora"/>
              </a:rPr>
              <a:t>Promotes meaningful engagement and inclusive participation </a:t>
            </a:r>
            <a:r>
              <a:rPr lang="en-US" sz="3399" b="1" spc="407">
                <a:solidFill>
                  <a:srgbClr val="4C956C"/>
                </a:solidFill>
                <a:latin typeface="Lora Bold"/>
                <a:ea typeface="Lora Bold"/>
                <a:cs typeface="Lora Bold"/>
                <a:sym typeface="Lora Bold"/>
              </a:rPr>
              <a:t>(AOTA, 2020)</a:t>
            </a:r>
          </a:p>
          <a:p>
            <a:pPr algn="l">
              <a:lnSpc>
                <a:spcPts val="3705"/>
              </a:lnSpc>
            </a:pPr>
            <a:endParaRPr lang="en-US" sz="3399" b="1" spc="407">
              <a:solidFill>
                <a:srgbClr val="4C956C"/>
              </a:solidFill>
              <a:latin typeface="Lora Bold"/>
              <a:ea typeface="Lora Bold"/>
              <a:cs typeface="Lora Bold"/>
              <a:sym typeface="Lora Bold"/>
            </a:endParaRPr>
          </a:p>
        </p:txBody>
      </p:sp>
      <p:sp>
        <p:nvSpPr>
          <p:cNvPr id="4" name="TextBox 4"/>
          <p:cNvSpPr txBox="1"/>
          <p:nvPr/>
        </p:nvSpPr>
        <p:spPr>
          <a:xfrm>
            <a:off x="4891755" y="95250"/>
            <a:ext cx="8504489" cy="1363272"/>
          </a:xfrm>
          <a:prstGeom prst="rect">
            <a:avLst/>
          </a:prstGeom>
        </p:spPr>
        <p:txBody>
          <a:bodyPr lIns="0" tIns="0" rIns="0" bIns="0" rtlCol="0" anchor="t">
            <a:spAutoFit/>
          </a:bodyPr>
          <a:lstStyle/>
          <a:p>
            <a:pPr algn="ctr">
              <a:lnSpc>
                <a:spcPts val="10497"/>
              </a:lnSpc>
            </a:pPr>
            <a:r>
              <a:rPr lang="en-US" sz="9631" spc="1155">
                <a:solidFill>
                  <a:srgbClr val="4C956C"/>
                </a:solidFill>
                <a:latin typeface="Roboto"/>
                <a:ea typeface="Roboto"/>
                <a:cs typeface="Roboto"/>
                <a:sym typeface="Roboto"/>
              </a:rPr>
              <a:t>Project Aim</a:t>
            </a:r>
          </a:p>
        </p:txBody>
      </p:sp>
      <p:sp>
        <p:nvSpPr>
          <p:cNvPr id="5" name="Freeform 5"/>
          <p:cNvSpPr/>
          <p:nvPr/>
        </p:nvSpPr>
        <p:spPr>
          <a:xfrm>
            <a:off x="16297277" y="-40484"/>
            <a:ext cx="1990723" cy="2138368"/>
          </a:xfrm>
          <a:custGeom>
            <a:avLst/>
            <a:gdLst/>
            <a:ahLst/>
            <a:cxnLst/>
            <a:rect l="l" t="t" r="r" b="b"/>
            <a:pathLst>
              <a:path w="1990723" h="2138368">
                <a:moveTo>
                  <a:pt x="0" y="0"/>
                </a:moveTo>
                <a:lnTo>
                  <a:pt x="1990723" y="0"/>
                </a:lnTo>
                <a:lnTo>
                  <a:pt x="1990723" y="2138368"/>
                </a:lnTo>
                <a:lnTo>
                  <a:pt x="0" y="2138368"/>
                </a:lnTo>
                <a:lnTo>
                  <a:pt x="0" y="0"/>
                </a:lnTo>
                <a:close/>
              </a:path>
            </a:pathLst>
          </a:custGeom>
          <a:blipFill>
            <a:blip r:embed="rId4">
              <a:extLst>
                <a:ext uri="{96DAC541-7B7A-43D3-8B79-37D633B846F1}">
                  <asvg:svgBlip xmlns:asvg="http://schemas.microsoft.com/office/drawing/2016/SVG/main" r:embed="rId5"/>
                </a:ext>
              </a:extLst>
            </a:blip>
            <a:stretch>
              <a:fillRect r="-78291" b="-101079"/>
            </a:stretch>
          </a:blipFill>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EDE7"/>
        </a:solidFill>
        <a:effectLst/>
      </p:bgPr>
    </p:bg>
    <p:spTree>
      <p:nvGrpSpPr>
        <p:cNvPr id="1" name=""/>
        <p:cNvGrpSpPr/>
        <p:nvPr/>
      </p:nvGrpSpPr>
      <p:grpSpPr>
        <a:xfrm>
          <a:off x="0" y="0"/>
          <a:ext cx="0" cy="0"/>
          <a:chOff x="0" y="0"/>
          <a:chExt cx="0" cy="0"/>
        </a:xfrm>
      </p:grpSpPr>
      <p:sp>
        <p:nvSpPr>
          <p:cNvPr id="2" name="TextBox 2"/>
          <p:cNvSpPr txBox="1"/>
          <p:nvPr/>
        </p:nvSpPr>
        <p:spPr>
          <a:xfrm>
            <a:off x="342596" y="1884045"/>
            <a:ext cx="15147421" cy="6966585"/>
          </a:xfrm>
          <a:prstGeom prst="rect">
            <a:avLst/>
          </a:prstGeom>
        </p:spPr>
        <p:txBody>
          <a:bodyPr lIns="0" tIns="0" rIns="0" bIns="0" rtlCol="0" anchor="t">
            <a:spAutoFit/>
          </a:bodyPr>
          <a:lstStyle/>
          <a:p>
            <a:pPr marL="647700" lvl="1" indent="-323850" algn="l">
              <a:lnSpc>
                <a:spcPts val="3270"/>
              </a:lnSpc>
              <a:buFont typeface="Arial"/>
              <a:buChar char="•"/>
            </a:pPr>
            <a:r>
              <a:rPr lang="en-US" sz="3000" spc="359">
                <a:solidFill>
                  <a:srgbClr val="4C956C"/>
                </a:solidFill>
                <a:latin typeface="Lora"/>
                <a:ea typeface="Lora"/>
                <a:cs typeface="Lora"/>
                <a:sym typeface="Lora"/>
              </a:rPr>
              <a:t>Develop sensory processing skills by interacting with sounds, sights, textures, etc </a:t>
            </a:r>
          </a:p>
          <a:p>
            <a:pPr marL="647700" lvl="1" indent="-323850" algn="l">
              <a:lnSpc>
                <a:spcPts val="3270"/>
              </a:lnSpc>
              <a:buFont typeface="Arial"/>
              <a:buChar char="•"/>
            </a:pPr>
            <a:r>
              <a:rPr lang="en-US" sz="3000" spc="359">
                <a:solidFill>
                  <a:srgbClr val="4C956C"/>
                </a:solidFill>
                <a:latin typeface="Lora"/>
                <a:ea typeface="Lora"/>
                <a:cs typeface="Lora"/>
                <a:sym typeface="Lora"/>
              </a:rPr>
              <a:t>Nature based environments reduce anxiety, support emotional regulation and create calming spaces </a:t>
            </a:r>
            <a:r>
              <a:rPr lang="en-US" sz="3000" b="1" spc="359">
                <a:solidFill>
                  <a:srgbClr val="4C956C"/>
                </a:solidFill>
                <a:latin typeface="Lora Bold"/>
                <a:ea typeface="Lora Bold"/>
                <a:cs typeface="Lora Bold"/>
                <a:sym typeface="Lora Bold"/>
              </a:rPr>
              <a:t>(Soga et al., 2017)</a:t>
            </a:r>
          </a:p>
          <a:p>
            <a:pPr marL="647700" lvl="1" indent="-323850" algn="l">
              <a:lnSpc>
                <a:spcPts val="3270"/>
              </a:lnSpc>
              <a:buFont typeface="Arial"/>
              <a:buChar char="•"/>
            </a:pPr>
            <a:r>
              <a:rPr lang="en-US" sz="3000" spc="359">
                <a:solidFill>
                  <a:srgbClr val="4C956C"/>
                </a:solidFill>
                <a:latin typeface="Lora"/>
                <a:ea typeface="Lora"/>
                <a:cs typeface="Lora"/>
                <a:sym typeface="Lora"/>
              </a:rPr>
              <a:t>Linked to reduction in depression, stress and emotional distress</a:t>
            </a:r>
          </a:p>
          <a:p>
            <a:pPr marL="647700" lvl="1" indent="-323850" algn="l">
              <a:lnSpc>
                <a:spcPts val="3270"/>
              </a:lnSpc>
              <a:buFont typeface="Arial"/>
              <a:buChar char="•"/>
            </a:pPr>
            <a:r>
              <a:rPr lang="en-US" sz="3000" spc="359">
                <a:solidFill>
                  <a:srgbClr val="4C956C"/>
                </a:solidFill>
                <a:latin typeface="Lora"/>
                <a:ea typeface="Lora"/>
                <a:cs typeface="Lora"/>
                <a:sym typeface="Lora"/>
              </a:rPr>
              <a:t>outdoor learning in sensory rich environments has shown higher engagement compared to indoor, improving focus and attention </a:t>
            </a:r>
            <a:r>
              <a:rPr lang="en-US" sz="3000" b="1" spc="359">
                <a:solidFill>
                  <a:srgbClr val="4C956C"/>
                </a:solidFill>
                <a:latin typeface="Lora Bold"/>
                <a:ea typeface="Lora Bold"/>
                <a:cs typeface="Lora Bold"/>
                <a:sym typeface="Lora Bold"/>
              </a:rPr>
              <a:t>(Goldenberg et al., 2024)</a:t>
            </a:r>
          </a:p>
          <a:p>
            <a:pPr marL="647700" lvl="1" indent="-323850" algn="l">
              <a:lnSpc>
                <a:spcPts val="3270"/>
              </a:lnSpc>
              <a:buFont typeface="Arial"/>
              <a:buChar char="•"/>
            </a:pPr>
            <a:r>
              <a:rPr lang="en-US" sz="3000" spc="359">
                <a:solidFill>
                  <a:srgbClr val="4C956C"/>
                </a:solidFill>
                <a:latin typeface="Lora"/>
                <a:ea typeface="Lora"/>
                <a:cs typeface="Lora"/>
                <a:sym typeface="Lora"/>
              </a:rPr>
              <a:t>promotes movement, exploration, problem solving and motor skills </a:t>
            </a:r>
          </a:p>
          <a:p>
            <a:pPr marL="647700" lvl="1" indent="-323850" algn="l">
              <a:lnSpc>
                <a:spcPts val="3270"/>
              </a:lnSpc>
              <a:buFont typeface="Arial"/>
              <a:buChar char="•"/>
            </a:pPr>
            <a:r>
              <a:rPr lang="en-US" sz="3000" spc="359">
                <a:solidFill>
                  <a:srgbClr val="4C956C"/>
                </a:solidFill>
                <a:latin typeface="Lora"/>
                <a:ea typeface="Lora"/>
                <a:cs typeface="Lora"/>
                <a:sym typeface="Lora"/>
              </a:rPr>
              <a:t>develop turn taking, team working, and communication skills</a:t>
            </a:r>
          </a:p>
          <a:p>
            <a:pPr marL="647700" lvl="1" indent="-323850" algn="l">
              <a:lnSpc>
                <a:spcPts val="3270"/>
              </a:lnSpc>
              <a:buFont typeface="Arial"/>
              <a:buChar char="•"/>
            </a:pPr>
            <a:r>
              <a:rPr lang="en-US" sz="3000" spc="359">
                <a:solidFill>
                  <a:srgbClr val="4C956C"/>
                </a:solidFill>
                <a:latin typeface="Lora"/>
                <a:ea typeface="Lora"/>
                <a:cs typeface="Lora"/>
                <a:sym typeface="Lora"/>
              </a:rPr>
              <a:t>develop transferable skills that support them within college, community and adult life </a:t>
            </a:r>
            <a:r>
              <a:rPr lang="en-US" sz="3000" b="1" spc="359">
                <a:solidFill>
                  <a:srgbClr val="4C956C"/>
                </a:solidFill>
                <a:latin typeface="Lora Bold"/>
                <a:ea typeface="Lora Bold"/>
                <a:cs typeface="Lora Bold"/>
                <a:sym typeface="Lora Bold"/>
              </a:rPr>
              <a:t>(Ozer, 2007)</a:t>
            </a:r>
          </a:p>
          <a:p>
            <a:pPr marL="647700" lvl="1" indent="-323850" algn="l">
              <a:lnSpc>
                <a:spcPts val="3270"/>
              </a:lnSpc>
              <a:buFont typeface="Arial"/>
              <a:buChar char="•"/>
            </a:pPr>
            <a:r>
              <a:rPr lang="en-US" sz="3000" spc="359">
                <a:solidFill>
                  <a:srgbClr val="4C956C"/>
                </a:solidFill>
                <a:latin typeface="Lora"/>
                <a:ea typeface="Lora"/>
                <a:cs typeface="Lora"/>
                <a:sym typeface="Lora"/>
              </a:rPr>
              <a:t>used therapeutically for individuals with differing needs</a:t>
            </a:r>
          </a:p>
          <a:p>
            <a:pPr marL="647700" lvl="1" indent="-323850" algn="l">
              <a:lnSpc>
                <a:spcPts val="3270"/>
              </a:lnSpc>
              <a:buFont typeface="Arial"/>
              <a:buChar char="•"/>
            </a:pPr>
            <a:r>
              <a:rPr lang="en-US" sz="3000" spc="359">
                <a:solidFill>
                  <a:srgbClr val="4C956C"/>
                </a:solidFill>
                <a:latin typeface="Lora"/>
                <a:ea typeface="Lora"/>
                <a:cs typeface="Lora"/>
                <a:sym typeface="Lora"/>
              </a:rPr>
              <a:t>offer controlled sensory stimuli </a:t>
            </a:r>
          </a:p>
          <a:p>
            <a:pPr marL="647700" lvl="1" indent="-323850" algn="l">
              <a:lnSpc>
                <a:spcPts val="3270"/>
              </a:lnSpc>
              <a:buFont typeface="Arial"/>
              <a:buChar char="•"/>
            </a:pPr>
            <a:r>
              <a:rPr lang="en-US" sz="3000" spc="359">
                <a:solidFill>
                  <a:srgbClr val="4C956C"/>
                </a:solidFill>
                <a:latin typeface="Lora"/>
                <a:ea typeface="Lora"/>
                <a:cs typeface="Lora"/>
                <a:sym typeface="Lora"/>
              </a:rPr>
              <a:t>encourages sensory regulation</a:t>
            </a:r>
          </a:p>
          <a:p>
            <a:pPr algn="l">
              <a:lnSpc>
                <a:spcPts val="3270"/>
              </a:lnSpc>
            </a:pPr>
            <a:endParaRPr lang="en-US" sz="3000" spc="359">
              <a:solidFill>
                <a:srgbClr val="4C956C"/>
              </a:solidFill>
              <a:latin typeface="Lora"/>
              <a:ea typeface="Lora"/>
              <a:cs typeface="Lora"/>
              <a:sym typeface="Lora"/>
            </a:endParaRPr>
          </a:p>
        </p:txBody>
      </p:sp>
      <p:sp>
        <p:nvSpPr>
          <p:cNvPr id="3" name="Freeform 3"/>
          <p:cNvSpPr/>
          <p:nvPr/>
        </p:nvSpPr>
        <p:spPr>
          <a:xfrm>
            <a:off x="12692034" y="7163434"/>
            <a:ext cx="5595966" cy="3123566"/>
          </a:xfrm>
          <a:custGeom>
            <a:avLst/>
            <a:gdLst/>
            <a:ahLst/>
            <a:cxnLst/>
            <a:rect l="l" t="t" r="r" b="b"/>
            <a:pathLst>
              <a:path w="5595966" h="3123566">
                <a:moveTo>
                  <a:pt x="0" y="0"/>
                </a:moveTo>
                <a:lnTo>
                  <a:pt x="5595966" y="0"/>
                </a:lnTo>
                <a:lnTo>
                  <a:pt x="5595966" y="3123566"/>
                </a:lnTo>
                <a:lnTo>
                  <a:pt x="0" y="3123566"/>
                </a:lnTo>
                <a:lnTo>
                  <a:pt x="0" y="0"/>
                </a:lnTo>
                <a:close/>
              </a:path>
            </a:pathLst>
          </a:custGeom>
          <a:blipFill>
            <a:blip r:embed="rId2"/>
            <a:stretch>
              <a:fillRect/>
            </a:stretch>
          </a:blipFill>
        </p:spPr>
        <p:txBody>
          <a:bodyPr/>
          <a:lstStyle/>
          <a:p>
            <a:endParaRPr lang="en-GB"/>
          </a:p>
        </p:txBody>
      </p:sp>
      <p:sp>
        <p:nvSpPr>
          <p:cNvPr id="4" name="TextBox 4"/>
          <p:cNvSpPr txBox="1"/>
          <p:nvPr/>
        </p:nvSpPr>
        <p:spPr>
          <a:xfrm>
            <a:off x="1806545" y="95250"/>
            <a:ext cx="14674909" cy="1363272"/>
          </a:xfrm>
          <a:prstGeom prst="rect">
            <a:avLst/>
          </a:prstGeom>
        </p:spPr>
        <p:txBody>
          <a:bodyPr lIns="0" tIns="0" rIns="0" bIns="0" rtlCol="0" anchor="t">
            <a:spAutoFit/>
          </a:bodyPr>
          <a:lstStyle/>
          <a:p>
            <a:pPr algn="ctr">
              <a:lnSpc>
                <a:spcPts val="10497"/>
              </a:lnSpc>
            </a:pPr>
            <a:r>
              <a:rPr lang="en-US" sz="9631" spc="1155">
                <a:solidFill>
                  <a:srgbClr val="4C956C"/>
                </a:solidFill>
                <a:latin typeface="Roboto"/>
                <a:ea typeface="Roboto"/>
                <a:cs typeface="Roboto"/>
                <a:sym typeface="Roboto"/>
              </a:rPr>
              <a:t>Background research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EDE7"/>
        </a:solidFill>
        <a:effectLst/>
      </p:bgPr>
    </p:bg>
    <p:spTree>
      <p:nvGrpSpPr>
        <p:cNvPr id="1" name=""/>
        <p:cNvGrpSpPr/>
        <p:nvPr/>
      </p:nvGrpSpPr>
      <p:grpSpPr>
        <a:xfrm>
          <a:off x="0" y="0"/>
          <a:ext cx="0" cy="0"/>
          <a:chOff x="0" y="0"/>
          <a:chExt cx="0" cy="0"/>
        </a:xfrm>
      </p:grpSpPr>
      <p:sp>
        <p:nvSpPr>
          <p:cNvPr id="2" name="TextBox 2"/>
          <p:cNvSpPr txBox="1"/>
          <p:nvPr/>
        </p:nvSpPr>
        <p:spPr>
          <a:xfrm>
            <a:off x="1570290" y="1762443"/>
            <a:ext cx="15147421" cy="6147435"/>
          </a:xfrm>
          <a:prstGeom prst="rect">
            <a:avLst/>
          </a:prstGeom>
        </p:spPr>
        <p:txBody>
          <a:bodyPr lIns="0" tIns="0" rIns="0" bIns="0" rtlCol="0" anchor="t">
            <a:spAutoFit/>
          </a:bodyPr>
          <a:lstStyle/>
          <a:p>
            <a:pPr marL="647700" lvl="1" indent="-323850" algn="l">
              <a:lnSpc>
                <a:spcPts val="3270"/>
              </a:lnSpc>
              <a:buFont typeface="Arial"/>
              <a:buChar char="•"/>
            </a:pPr>
            <a:r>
              <a:rPr lang="en-US" sz="3000" spc="359">
                <a:solidFill>
                  <a:srgbClr val="4C956C"/>
                </a:solidFill>
                <a:latin typeface="Lora"/>
                <a:ea typeface="Lora"/>
                <a:cs typeface="Lora"/>
                <a:sym typeface="Lora"/>
              </a:rPr>
              <a:t>Aligns with OT principles, directly supporting occupational performance, engagement and participation</a:t>
            </a:r>
          </a:p>
          <a:p>
            <a:pPr marL="647700" lvl="1" indent="-323850" algn="l">
              <a:lnSpc>
                <a:spcPts val="3270"/>
              </a:lnSpc>
              <a:buFont typeface="Arial"/>
              <a:buChar char="•"/>
            </a:pPr>
            <a:r>
              <a:rPr lang="en-US" sz="3000" spc="359">
                <a:solidFill>
                  <a:srgbClr val="4C956C"/>
                </a:solidFill>
                <a:latin typeface="Lora"/>
                <a:ea typeface="Lora"/>
                <a:cs typeface="Lora"/>
                <a:sym typeface="Lora"/>
              </a:rPr>
              <a:t>Emotional regulation is fundamental to participation in meaningful occupations</a:t>
            </a:r>
          </a:p>
          <a:p>
            <a:pPr marL="647700" lvl="1" indent="-323850" algn="l">
              <a:lnSpc>
                <a:spcPts val="3270"/>
              </a:lnSpc>
              <a:buFont typeface="Arial"/>
              <a:buChar char="•"/>
            </a:pPr>
            <a:r>
              <a:rPr lang="en-US" sz="3000" spc="359">
                <a:solidFill>
                  <a:srgbClr val="4C956C"/>
                </a:solidFill>
                <a:latin typeface="Lora"/>
                <a:ea typeface="Lora"/>
                <a:cs typeface="Lora"/>
                <a:sym typeface="Lora"/>
              </a:rPr>
              <a:t>Facilitates embedding motor skills goals into functional activities within garden</a:t>
            </a:r>
          </a:p>
          <a:p>
            <a:pPr marL="647700" lvl="1" indent="-323850" algn="l">
              <a:lnSpc>
                <a:spcPts val="3270"/>
              </a:lnSpc>
              <a:buFont typeface="Arial"/>
              <a:buChar char="•"/>
            </a:pPr>
            <a:r>
              <a:rPr lang="en-US" sz="3000" spc="359">
                <a:solidFill>
                  <a:srgbClr val="4C956C"/>
                </a:solidFill>
                <a:latin typeface="Lora"/>
                <a:ea typeface="Lora"/>
                <a:cs typeface="Lora"/>
                <a:sym typeface="Lora"/>
              </a:rPr>
              <a:t>promotes accessibility</a:t>
            </a:r>
          </a:p>
          <a:p>
            <a:pPr marL="647700" lvl="1" indent="-323850" algn="l">
              <a:lnSpc>
                <a:spcPts val="3270"/>
              </a:lnSpc>
              <a:buFont typeface="Arial"/>
              <a:buChar char="•"/>
            </a:pPr>
            <a:r>
              <a:rPr lang="en-US" sz="3000" spc="359">
                <a:solidFill>
                  <a:srgbClr val="4C956C"/>
                </a:solidFill>
                <a:latin typeface="Lora"/>
                <a:ea typeface="Lora"/>
                <a:cs typeface="Lora"/>
                <a:sym typeface="Lora"/>
              </a:rPr>
              <a:t>RCOT - Occupation and holistic centered practice </a:t>
            </a:r>
            <a:r>
              <a:rPr lang="en-US" sz="3000" b="1" spc="359">
                <a:solidFill>
                  <a:srgbClr val="4C956C"/>
                </a:solidFill>
                <a:latin typeface="Lora Bold"/>
                <a:ea typeface="Lora Bold"/>
                <a:cs typeface="Lora Bold"/>
                <a:sym typeface="Lora Bold"/>
              </a:rPr>
              <a:t>(RCOT, 2021)</a:t>
            </a:r>
          </a:p>
          <a:p>
            <a:pPr marL="647700" lvl="1" indent="-323850" algn="l">
              <a:lnSpc>
                <a:spcPts val="3270"/>
              </a:lnSpc>
              <a:buFont typeface="Arial"/>
              <a:buChar char="•"/>
            </a:pPr>
            <a:r>
              <a:rPr lang="en-US" sz="3000" spc="359">
                <a:solidFill>
                  <a:srgbClr val="4C956C"/>
                </a:solidFill>
                <a:latin typeface="Lora"/>
                <a:ea typeface="Lora"/>
                <a:cs typeface="Lora"/>
                <a:sym typeface="Lora"/>
              </a:rPr>
              <a:t>RCOT highlights environment as central to occupational functioning </a:t>
            </a:r>
            <a:r>
              <a:rPr lang="en-US" sz="3000" b="1" spc="359">
                <a:solidFill>
                  <a:srgbClr val="4C956C"/>
                </a:solidFill>
                <a:latin typeface="Lora Bold"/>
                <a:ea typeface="Lora Bold"/>
                <a:cs typeface="Lora Bold"/>
                <a:sym typeface="Lora Bold"/>
              </a:rPr>
              <a:t>(RCOT, 2021)</a:t>
            </a:r>
          </a:p>
          <a:p>
            <a:pPr marL="647700" lvl="1" indent="-323850" algn="l">
              <a:lnSpc>
                <a:spcPts val="3270"/>
              </a:lnSpc>
              <a:buFont typeface="Arial"/>
              <a:buChar char="•"/>
            </a:pPr>
            <a:r>
              <a:rPr lang="en-US" sz="3000" spc="359">
                <a:solidFill>
                  <a:srgbClr val="4C956C"/>
                </a:solidFill>
                <a:latin typeface="Lora"/>
                <a:ea typeface="Lora"/>
                <a:cs typeface="Lora"/>
                <a:sym typeface="Lora"/>
              </a:rPr>
              <a:t>Promotes accessibility and removes barriers</a:t>
            </a:r>
          </a:p>
          <a:p>
            <a:pPr marL="647700" lvl="1" indent="-323850" algn="l">
              <a:lnSpc>
                <a:spcPts val="3270"/>
              </a:lnSpc>
              <a:buFont typeface="Arial"/>
              <a:buChar char="•"/>
            </a:pPr>
            <a:r>
              <a:rPr lang="en-US" sz="3000" spc="359">
                <a:solidFill>
                  <a:srgbClr val="4C956C"/>
                </a:solidFill>
                <a:latin typeface="Lora"/>
                <a:ea typeface="Lora"/>
                <a:cs typeface="Lora"/>
                <a:sym typeface="Lora"/>
              </a:rPr>
              <a:t>RCOT highlights importance of client centered, evidence based interventions </a:t>
            </a:r>
            <a:r>
              <a:rPr lang="en-US" sz="3000" b="1" spc="359">
                <a:solidFill>
                  <a:srgbClr val="4C956C"/>
                </a:solidFill>
                <a:latin typeface="Lora Bold"/>
                <a:ea typeface="Lora Bold"/>
                <a:cs typeface="Lora Bold"/>
                <a:sym typeface="Lora Bold"/>
              </a:rPr>
              <a:t>(RCOT, 2021)</a:t>
            </a:r>
          </a:p>
          <a:p>
            <a:pPr marL="647700" lvl="1" indent="-323850" algn="l">
              <a:lnSpc>
                <a:spcPts val="3270"/>
              </a:lnSpc>
              <a:buFont typeface="Arial"/>
              <a:buChar char="•"/>
            </a:pPr>
            <a:r>
              <a:rPr lang="en-US" sz="3000" spc="359">
                <a:solidFill>
                  <a:srgbClr val="4C956C"/>
                </a:solidFill>
                <a:latin typeface="Lora"/>
                <a:ea typeface="Lora"/>
                <a:cs typeface="Lora"/>
                <a:sym typeface="Lora"/>
              </a:rPr>
              <a:t>Goals are functional and tailored to individual needs/interests</a:t>
            </a:r>
          </a:p>
          <a:p>
            <a:pPr algn="l">
              <a:lnSpc>
                <a:spcPts val="3270"/>
              </a:lnSpc>
            </a:pPr>
            <a:endParaRPr lang="en-US" sz="3000" spc="359">
              <a:solidFill>
                <a:srgbClr val="4C956C"/>
              </a:solidFill>
              <a:latin typeface="Lora"/>
              <a:ea typeface="Lora"/>
              <a:cs typeface="Lora"/>
              <a:sym typeface="Lora"/>
            </a:endParaRPr>
          </a:p>
        </p:txBody>
      </p:sp>
      <p:sp>
        <p:nvSpPr>
          <p:cNvPr id="3" name="Freeform 3"/>
          <p:cNvSpPr/>
          <p:nvPr/>
        </p:nvSpPr>
        <p:spPr>
          <a:xfrm>
            <a:off x="0" y="6172200"/>
            <a:ext cx="3419025" cy="4114800"/>
          </a:xfrm>
          <a:custGeom>
            <a:avLst/>
            <a:gdLst/>
            <a:ahLst/>
            <a:cxnLst/>
            <a:rect l="l" t="t" r="r" b="b"/>
            <a:pathLst>
              <a:path w="3419025" h="4114800">
                <a:moveTo>
                  <a:pt x="0" y="0"/>
                </a:moveTo>
                <a:lnTo>
                  <a:pt x="3419025" y="0"/>
                </a:lnTo>
                <a:lnTo>
                  <a:pt x="3419025" y="4114800"/>
                </a:lnTo>
                <a:lnTo>
                  <a:pt x="0" y="4114800"/>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1806545" y="95250"/>
            <a:ext cx="14674909" cy="1363272"/>
          </a:xfrm>
          <a:prstGeom prst="rect">
            <a:avLst/>
          </a:prstGeom>
        </p:spPr>
        <p:txBody>
          <a:bodyPr lIns="0" tIns="0" rIns="0" bIns="0" rtlCol="0" anchor="t">
            <a:spAutoFit/>
          </a:bodyPr>
          <a:lstStyle/>
          <a:p>
            <a:pPr algn="ctr">
              <a:lnSpc>
                <a:spcPts val="10497"/>
              </a:lnSpc>
            </a:pPr>
            <a:r>
              <a:rPr lang="en-US" sz="9631" spc="1155">
                <a:solidFill>
                  <a:srgbClr val="4C956C"/>
                </a:solidFill>
                <a:latin typeface="Roboto"/>
                <a:ea typeface="Roboto"/>
                <a:cs typeface="Roboto"/>
                <a:sym typeface="Roboto"/>
              </a:rPr>
              <a:t>Importance for OT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EDE7"/>
        </a:solidFill>
        <a:effectLst/>
      </p:bgPr>
    </p:bg>
    <p:spTree>
      <p:nvGrpSpPr>
        <p:cNvPr id="1" name=""/>
        <p:cNvGrpSpPr/>
        <p:nvPr/>
      </p:nvGrpSpPr>
      <p:grpSpPr>
        <a:xfrm>
          <a:off x="0" y="0"/>
          <a:ext cx="0" cy="0"/>
          <a:chOff x="0" y="0"/>
          <a:chExt cx="0" cy="0"/>
        </a:xfrm>
      </p:grpSpPr>
      <p:sp>
        <p:nvSpPr>
          <p:cNvPr id="2" name="Freeform 2"/>
          <p:cNvSpPr/>
          <p:nvPr/>
        </p:nvSpPr>
        <p:spPr>
          <a:xfrm>
            <a:off x="14359481" y="6172200"/>
            <a:ext cx="3413224" cy="4114800"/>
          </a:xfrm>
          <a:custGeom>
            <a:avLst/>
            <a:gdLst/>
            <a:ahLst/>
            <a:cxnLst/>
            <a:rect l="l" t="t" r="r" b="b"/>
            <a:pathLst>
              <a:path w="3413224" h="4114800">
                <a:moveTo>
                  <a:pt x="0" y="0"/>
                </a:moveTo>
                <a:lnTo>
                  <a:pt x="3413224" y="0"/>
                </a:lnTo>
                <a:lnTo>
                  <a:pt x="341322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TextBox 3"/>
          <p:cNvSpPr txBox="1"/>
          <p:nvPr/>
        </p:nvSpPr>
        <p:spPr>
          <a:xfrm>
            <a:off x="43975" y="2441480"/>
            <a:ext cx="15147421" cy="4099560"/>
          </a:xfrm>
          <a:prstGeom prst="rect">
            <a:avLst/>
          </a:prstGeom>
        </p:spPr>
        <p:txBody>
          <a:bodyPr lIns="0" tIns="0" rIns="0" bIns="0" rtlCol="0" anchor="t">
            <a:spAutoFit/>
          </a:bodyPr>
          <a:lstStyle/>
          <a:p>
            <a:pPr marL="647700" lvl="1" indent="-323850" algn="l">
              <a:lnSpc>
                <a:spcPts val="3270"/>
              </a:lnSpc>
              <a:buFont typeface="Arial"/>
              <a:buChar char="•"/>
            </a:pPr>
            <a:r>
              <a:rPr lang="en-US" sz="3000" spc="359">
                <a:solidFill>
                  <a:srgbClr val="4C956C"/>
                </a:solidFill>
                <a:latin typeface="Lora"/>
                <a:ea typeface="Lora"/>
                <a:cs typeface="Lora"/>
                <a:sym typeface="Lora"/>
              </a:rPr>
              <a:t>HCPC - undertake risk assessment </a:t>
            </a:r>
          </a:p>
          <a:p>
            <a:pPr marL="647700" lvl="1" indent="-323850" algn="l">
              <a:lnSpc>
                <a:spcPts val="3270"/>
              </a:lnSpc>
              <a:buFont typeface="Arial"/>
              <a:buChar char="•"/>
            </a:pPr>
            <a:r>
              <a:rPr lang="en-US" sz="3000" spc="359">
                <a:solidFill>
                  <a:srgbClr val="4C956C"/>
                </a:solidFill>
                <a:latin typeface="Lora"/>
                <a:ea typeface="Lora"/>
                <a:cs typeface="Lora"/>
                <a:sym typeface="Lora"/>
              </a:rPr>
              <a:t>HCPC - use sound clinical reasoning</a:t>
            </a:r>
          </a:p>
          <a:p>
            <a:pPr marL="647700" lvl="1" indent="-323850" algn="l">
              <a:lnSpc>
                <a:spcPts val="3270"/>
              </a:lnSpc>
              <a:buFont typeface="Arial"/>
              <a:buChar char="•"/>
            </a:pPr>
            <a:r>
              <a:rPr lang="en-US" sz="3000" spc="359">
                <a:solidFill>
                  <a:srgbClr val="4C956C"/>
                </a:solidFill>
                <a:latin typeface="Lora"/>
                <a:ea typeface="Lora"/>
                <a:cs typeface="Lora"/>
                <a:sym typeface="Lora"/>
              </a:rPr>
              <a:t>Ensure environment is safe/accessible and designed to prevent harm</a:t>
            </a:r>
          </a:p>
          <a:p>
            <a:pPr marL="647700" lvl="1" indent="-323850" algn="l">
              <a:lnSpc>
                <a:spcPts val="3270"/>
              </a:lnSpc>
              <a:buFont typeface="Arial"/>
              <a:buChar char="•"/>
            </a:pPr>
            <a:r>
              <a:rPr lang="en-US" sz="3000" spc="359">
                <a:solidFill>
                  <a:srgbClr val="4C956C"/>
                </a:solidFill>
                <a:latin typeface="Lora"/>
                <a:ea typeface="Lora"/>
                <a:cs typeface="Lora"/>
                <a:sym typeface="Lora"/>
              </a:rPr>
              <a:t>HCPC emphasises adapting environments, enabling participation and respecting individual need</a:t>
            </a:r>
          </a:p>
          <a:p>
            <a:pPr marL="647700" lvl="1" indent="-323850" algn="l">
              <a:lnSpc>
                <a:spcPts val="3270"/>
              </a:lnSpc>
              <a:buFont typeface="Arial"/>
              <a:buChar char="•"/>
            </a:pPr>
            <a:r>
              <a:rPr lang="en-US" sz="3000" spc="359">
                <a:solidFill>
                  <a:srgbClr val="4C956C"/>
                </a:solidFill>
                <a:latin typeface="Lora"/>
                <a:ea typeface="Lora"/>
                <a:cs typeface="Lora"/>
                <a:sym typeface="Lora"/>
              </a:rPr>
              <a:t>Equality Act 2010 - reasonable adjustments, reduce barriers</a:t>
            </a:r>
          </a:p>
          <a:p>
            <a:pPr marL="647700" lvl="1" indent="-323850" algn="l">
              <a:lnSpc>
                <a:spcPts val="3270"/>
              </a:lnSpc>
              <a:buFont typeface="Arial"/>
              <a:buChar char="•"/>
            </a:pPr>
            <a:r>
              <a:rPr lang="en-US" sz="3000" spc="359">
                <a:solidFill>
                  <a:srgbClr val="4C956C"/>
                </a:solidFill>
                <a:latin typeface="Lora"/>
                <a:ea typeface="Lora"/>
                <a:cs typeface="Lora"/>
                <a:sym typeface="Lora"/>
              </a:rPr>
              <a:t>Care Act 2014 - emphasises wellbeing and participation</a:t>
            </a:r>
          </a:p>
          <a:p>
            <a:pPr marL="647700" lvl="1" indent="-323850" algn="l">
              <a:lnSpc>
                <a:spcPts val="3270"/>
              </a:lnSpc>
              <a:buFont typeface="Arial"/>
              <a:buChar char="•"/>
            </a:pPr>
            <a:r>
              <a:rPr lang="en-US" sz="3000" spc="359">
                <a:solidFill>
                  <a:srgbClr val="4C956C"/>
                </a:solidFill>
                <a:latin typeface="Lora"/>
                <a:ea typeface="Lora"/>
                <a:cs typeface="Lora"/>
                <a:sym typeface="Lora"/>
              </a:rPr>
              <a:t>Legislation reinforces importance of designing inclusive spaces </a:t>
            </a:r>
          </a:p>
          <a:p>
            <a:pPr marL="647700" lvl="1" indent="-323850" algn="l">
              <a:lnSpc>
                <a:spcPts val="3270"/>
              </a:lnSpc>
              <a:buFont typeface="Arial"/>
              <a:buChar char="•"/>
            </a:pPr>
            <a:r>
              <a:rPr lang="en-US" sz="3000" spc="359">
                <a:solidFill>
                  <a:srgbClr val="4C956C"/>
                </a:solidFill>
                <a:latin typeface="Lora"/>
                <a:ea typeface="Lora"/>
                <a:cs typeface="Lora"/>
                <a:sym typeface="Lora"/>
              </a:rPr>
              <a:t>Promote engagement whilst safeguarding individuals</a:t>
            </a:r>
          </a:p>
        </p:txBody>
      </p:sp>
      <p:sp>
        <p:nvSpPr>
          <p:cNvPr id="4" name="TextBox 4"/>
          <p:cNvSpPr txBox="1"/>
          <p:nvPr/>
        </p:nvSpPr>
        <p:spPr>
          <a:xfrm>
            <a:off x="87951" y="95250"/>
            <a:ext cx="18200049" cy="1363272"/>
          </a:xfrm>
          <a:prstGeom prst="rect">
            <a:avLst/>
          </a:prstGeom>
        </p:spPr>
        <p:txBody>
          <a:bodyPr lIns="0" tIns="0" rIns="0" bIns="0" rtlCol="0" anchor="t">
            <a:spAutoFit/>
          </a:bodyPr>
          <a:lstStyle/>
          <a:p>
            <a:pPr algn="ctr">
              <a:lnSpc>
                <a:spcPts val="10497"/>
              </a:lnSpc>
            </a:pPr>
            <a:r>
              <a:rPr lang="en-US" sz="9631" spc="1155">
                <a:solidFill>
                  <a:srgbClr val="4C956C"/>
                </a:solidFill>
                <a:latin typeface="Roboto"/>
                <a:ea typeface="Roboto"/>
                <a:cs typeface="Roboto"/>
                <a:sym typeface="Roboto"/>
              </a:rPr>
              <a:t>Complying with standards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EDE7"/>
        </a:solidFill>
        <a:effectLst/>
      </p:bgPr>
    </p:bg>
    <p:spTree>
      <p:nvGrpSpPr>
        <p:cNvPr id="1" name=""/>
        <p:cNvGrpSpPr/>
        <p:nvPr/>
      </p:nvGrpSpPr>
      <p:grpSpPr>
        <a:xfrm>
          <a:off x="0" y="0"/>
          <a:ext cx="0" cy="0"/>
          <a:chOff x="0" y="0"/>
          <a:chExt cx="0" cy="0"/>
        </a:xfrm>
      </p:grpSpPr>
      <p:sp>
        <p:nvSpPr>
          <p:cNvPr id="2" name="Freeform 2"/>
          <p:cNvSpPr/>
          <p:nvPr/>
        </p:nvSpPr>
        <p:spPr>
          <a:xfrm>
            <a:off x="429707" y="191228"/>
            <a:ext cx="4608334" cy="6144446"/>
          </a:xfrm>
          <a:custGeom>
            <a:avLst/>
            <a:gdLst/>
            <a:ahLst/>
            <a:cxnLst/>
            <a:rect l="l" t="t" r="r" b="b"/>
            <a:pathLst>
              <a:path w="4608334" h="6144446">
                <a:moveTo>
                  <a:pt x="0" y="0"/>
                </a:moveTo>
                <a:lnTo>
                  <a:pt x="4608335" y="0"/>
                </a:lnTo>
                <a:lnTo>
                  <a:pt x="4608335" y="6144446"/>
                </a:lnTo>
                <a:lnTo>
                  <a:pt x="0" y="6144446"/>
                </a:lnTo>
                <a:lnTo>
                  <a:pt x="0" y="0"/>
                </a:lnTo>
                <a:close/>
              </a:path>
            </a:pathLst>
          </a:custGeom>
          <a:blipFill>
            <a:blip r:embed="rId3"/>
            <a:stretch>
              <a:fillRect/>
            </a:stretch>
          </a:blipFill>
        </p:spPr>
        <p:txBody>
          <a:bodyPr/>
          <a:lstStyle/>
          <a:p>
            <a:endParaRPr lang="en-GB"/>
          </a:p>
        </p:txBody>
      </p:sp>
      <p:sp>
        <p:nvSpPr>
          <p:cNvPr id="3" name="Freeform 3"/>
          <p:cNvSpPr/>
          <p:nvPr/>
        </p:nvSpPr>
        <p:spPr>
          <a:xfrm>
            <a:off x="872441" y="6591673"/>
            <a:ext cx="5047330" cy="3423578"/>
          </a:xfrm>
          <a:custGeom>
            <a:avLst/>
            <a:gdLst/>
            <a:ahLst/>
            <a:cxnLst/>
            <a:rect l="l" t="t" r="r" b="b"/>
            <a:pathLst>
              <a:path w="5047330" h="3423578">
                <a:moveTo>
                  <a:pt x="0" y="0"/>
                </a:moveTo>
                <a:lnTo>
                  <a:pt x="5047330" y="0"/>
                </a:lnTo>
                <a:lnTo>
                  <a:pt x="5047330" y="3423578"/>
                </a:lnTo>
                <a:lnTo>
                  <a:pt x="0" y="3423578"/>
                </a:lnTo>
                <a:lnTo>
                  <a:pt x="0" y="0"/>
                </a:lnTo>
                <a:close/>
              </a:path>
            </a:pathLst>
          </a:custGeom>
          <a:blipFill>
            <a:blip r:embed="rId4"/>
            <a:stretch>
              <a:fillRect t="-5285" b="-5285"/>
            </a:stretch>
          </a:blipFill>
        </p:spPr>
        <p:txBody>
          <a:bodyPr/>
          <a:lstStyle/>
          <a:p>
            <a:endParaRPr lang="en-GB"/>
          </a:p>
        </p:txBody>
      </p:sp>
      <p:sp>
        <p:nvSpPr>
          <p:cNvPr id="4" name="Freeform 4"/>
          <p:cNvSpPr/>
          <p:nvPr/>
        </p:nvSpPr>
        <p:spPr>
          <a:xfrm>
            <a:off x="13894223" y="191228"/>
            <a:ext cx="4028809" cy="5371745"/>
          </a:xfrm>
          <a:custGeom>
            <a:avLst/>
            <a:gdLst/>
            <a:ahLst/>
            <a:cxnLst/>
            <a:rect l="l" t="t" r="r" b="b"/>
            <a:pathLst>
              <a:path w="4028809" h="5371745">
                <a:moveTo>
                  <a:pt x="0" y="0"/>
                </a:moveTo>
                <a:lnTo>
                  <a:pt x="4028809" y="0"/>
                </a:lnTo>
                <a:lnTo>
                  <a:pt x="4028809" y="5371745"/>
                </a:lnTo>
                <a:lnTo>
                  <a:pt x="0" y="5371745"/>
                </a:lnTo>
                <a:lnTo>
                  <a:pt x="0" y="0"/>
                </a:lnTo>
                <a:close/>
              </a:path>
            </a:pathLst>
          </a:custGeom>
          <a:blipFill>
            <a:blip r:embed="rId5"/>
            <a:stretch>
              <a:fillRect/>
            </a:stretch>
          </a:blipFill>
        </p:spPr>
        <p:txBody>
          <a:bodyPr/>
          <a:lstStyle/>
          <a:p>
            <a:endParaRPr lang="en-GB"/>
          </a:p>
        </p:txBody>
      </p:sp>
      <p:sp>
        <p:nvSpPr>
          <p:cNvPr id="5" name="Freeform 5"/>
          <p:cNvSpPr/>
          <p:nvPr/>
        </p:nvSpPr>
        <p:spPr>
          <a:xfrm>
            <a:off x="6681853" y="1948396"/>
            <a:ext cx="4925302" cy="6913498"/>
          </a:xfrm>
          <a:custGeom>
            <a:avLst/>
            <a:gdLst/>
            <a:ahLst/>
            <a:cxnLst/>
            <a:rect l="l" t="t" r="r" b="b"/>
            <a:pathLst>
              <a:path w="4925302" h="6913498">
                <a:moveTo>
                  <a:pt x="0" y="0"/>
                </a:moveTo>
                <a:lnTo>
                  <a:pt x="4925302" y="0"/>
                </a:lnTo>
                <a:lnTo>
                  <a:pt x="4925302" y="6913497"/>
                </a:lnTo>
                <a:lnTo>
                  <a:pt x="0" y="6913497"/>
                </a:lnTo>
                <a:lnTo>
                  <a:pt x="0" y="0"/>
                </a:lnTo>
                <a:close/>
              </a:path>
            </a:pathLst>
          </a:custGeom>
          <a:blipFill>
            <a:blip r:embed="rId6"/>
            <a:stretch>
              <a:fillRect l="-12113" t="-14428" r="-12958" b="-19310"/>
            </a:stretch>
          </a:blipFill>
        </p:spPr>
        <p:txBody>
          <a:bodyPr/>
          <a:lstStyle/>
          <a:p>
            <a:endParaRPr lang="en-GB"/>
          </a:p>
        </p:txBody>
      </p:sp>
      <p:sp>
        <p:nvSpPr>
          <p:cNvPr id="6" name="TextBox 6"/>
          <p:cNvSpPr txBox="1"/>
          <p:nvPr/>
        </p:nvSpPr>
        <p:spPr>
          <a:xfrm>
            <a:off x="43975" y="394689"/>
            <a:ext cx="18200049" cy="1363272"/>
          </a:xfrm>
          <a:prstGeom prst="rect">
            <a:avLst/>
          </a:prstGeom>
        </p:spPr>
        <p:txBody>
          <a:bodyPr lIns="0" tIns="0" rIns="0" bIns="0" rtlCol="0" anchor="t">
            <a:spAutoFit/>
          </a:bodyPr>
          <a:lstStyle/>
          <a:p>
            <a:pPr algn="ctr">
              <a:lnSpc>
                <a:spcPts val="10497"/>
              </a:lnSpc>
            </a:pPr>
            <a:r>
              <a:rPr lang="en-US" sz="9631" spc="1155">
                <a:solidFill>
                  <a:srgbClr val="4C956C"/>
                </a:solidFill>
                <a:latin typeface="Roboto"/>
                <a:ea typeface="Roboto"/>
                <a:cs typeface="Roboto"/>
                <a:sym typeface="Roboto"/>
              </a:rPr>
              <a:t>The space</a:t>
            </a:r>
          </a:p>
        </p:txBody>
      </p:sp>
      <p:sp>
        <p:nvSpPr>
          <p:cNvPr id="7" name="Freeform 7"/>
          <p:cNvSpPr/>
          <p:nvPr/>
        </p:nvSpPr>
        <p:spPr>
          <a:xfrm>
            <a:off x="11968601" y="5875491"/>
            <a:ext cx="5638255" cy="4228691"/>
          </a:xfrm>
          <a:custGeom>
            <a:avLst/>
            <a:gdLst/>
            <a:ahLst/>
            <a:cxnLst/>
            <a:rect l="l" t="t" r="r" b="b"/>
            <a:pathLst>
              <a:path w="5638255" h="4228691">
                <a:moveTo>
                  <a:pt x="0" y="0"/>
                </a:moveTo>
                <a:lnTo>
                  <a:pt x="5638255" y="0"/>
                </a:lnTo>
                <a:lnTo>
                  <a:pt x="5638255" y="4228691"/>
                </a:lnTo>
                <a:lnTo>
                  <a:pt x="0" y="4228691"/>
                </a:lnTo>
                <a:lnTo>
                  <a:pt x="0" y="0"/>
                </a:lnTo>
                <a:close/>
              </a:path>
            </a:pathLst>
          </a:custGeom>
          <a:blipFill>
            <a:blip r:embed="rId7"/>
            <a:stretch>
              <a:fillRect/>
            </a:stretch>
          </a:blipFill>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EDE7"/>
        </a:solidFill>
        <a:effectLst/>
      </p:bgPr>
    </p:bg>
    <p:spTree>
      <p:nvGrpSpPr>
        <p:cNvPr id="1" name=""/>
        <p:cNvGrpSpPr/>
        <p:nvPr/>
      </p:nvGrpSpPr>
      <p:grpSpPr>
        <a:xfrm>
          <a:off x="0" y="0"/>
          <a:ext cx="0" cy="0"/>
          <a:chOff x="0" y="0"/>
          <a:chExt cx="0" cy="0"/>
        </a:xfrm>
      </p:grpSpPr>
      <p:sp>
        <p:nvSpPr>
          <p:cNvPr id="2" name="Freeform 2"/>
          <p:cNvSpPr/>
          <p:nvPr/>
        </p:nvSpPr>
        <p:spPr>
          <a:xfrm>
            <a:off x="173484" y="247457"/>
            <a:ext cx="5018573" cy="3763929"/>
          </a:xfrm>
          <a:custGeom>
            <a:avLst/>
            <a:gdLst/>
            <a:ahLst/>
            <a:cxnLst/>
            <a:rect l="l" t="t" r="r" b="b"/>
            <a:pathLst>
              <a:path w="5018573" h="3763929">
                <a:moveTo>
                  <a:pt x="0" y="0"/>
                </a:moveTo>
                <a:lnTo>
                  <a:pt x="5018573" y="0"/>
                </a:lnTo>
                <a:lnTo>
                  <a:pt x="5018573" y="3763930"/>
                </a:lnTo>
                <a:lnTo>
                  <a:pt x="0" y="3763930"/>
                </a:lnTo>
                <a:lnTo>
                  <a:pt x="0" y="0"/>
                </a:lnTo>
                <a:close/>
              </a:path>
            </a:pathLst>
          </a:custGeom>
          <a:blipFill>
            <a:blip r:embed="rId3"/>
            <a:stretch>
              <a:fillRect/>
            </a:stretch>
          </a:blipFill>
        </p:spPr>
        <p:txBody>
          <a:bodyPr/>
          <a:lstStyle/>
          <a:p>
            <a:endParaRPr lang="en-GB"/>
          </a:p>
        </p:txBody>
      </p:sp>
      <p:sp>
        <p:nvSpPr>
          <p:cNvPr id="3" name="Freeform 3"/>
          <p:cNvSpPr/>
          <p:nvPr/>
        </p:nvSpPr>
        <p:spPr>
          <a:xfrm>
            <a:off x="5760695" y="1210872"/>
            <a:ext cx="3380139" cy="4506852"/>
          </a:xfrm>
          <a:custGeom>
            <a:avLst/>
            <a:gdLst/>
            <a:ahLst/>
            <a:cxnLst/>
            <a:rect l="l" t="t" r="r" b="b"/>
            <a:pathLst>
              <a:path w="3380139" h="4506852">
                <a:moveTo>
                  <a:pt x="0" y="0"/>
                </a:moveTo>
                <a:lnTo>
                  <a:pt x="3380139" y="0"/>
                </a:lnTo>
                <a:lnTo>
                  <a:pt x="3380139" y="4506851"/>
                </a:lnTo>
                <a:lnTo>
                  <a:pt x="0" y="4506851"/>
                </a:lnTo>
                <a:lnTo>
                  <a:pt x="0" y="0"/>
                </a:lnTo>
                <a:close/>
              </a:path>
            </a:pathLst>
          </a:custGeom>
          <a:blipFill>
            <a:blip r:embed="rId4"/>
            <a:stretch>
              <a:fillRect/>
            </a:stretch>
          </a:blipFill>
        </p:spPr>
        <p:txBody>
          <a:bodyPr/>
          <a:lstStyle/>
          <a:p>
            <a:endParaRPr lang="en-GB"/>
          </a:p>
        </p:txBody>
      </p:sp>
      <p:sp>
        <p:nvSpPr>
          <p:cNvPr id="4" name="Freeform 4"/>
          <p:cNvSpPr/>
          <p:nvPr/>
        </p:nvSpPr>
        <p:spPr>
          <a:xfrm>
            <a:off x="9763493" y="1527844"/>
            <a:ext cx="3442642" cy="4590190"/>
          </a:xfrm>
          <a:custGeom>
            <a:avLst/>
            <a:gdLst/>
            <a:ahLst/>
            <a:cxnLst/>
            <a:rect l="l" t="t" r="r" b="b"/>
            <a:pathLst>
              <a:path w="3442642" h="4590190">
                <a:moveTo>
                  <a:pt x="0" y="0"/>
                </a:moveTo>
                <a:lnTo>
                  <a:pt x="3442643" y="0"/>
                </a:lnTo>
                <a:lnTo>
                  <a:pt x="3442643" y="4590190"/>
                </a:lnTo>
                <a:lnTo>
                  <a:pt x="0" y="4590190"/>
                </a:lnTo>
                <a:lnTo>
                  <a:pt x="0" y="0"/>
                </a:lnTo>
                <a:close/>
              </a:path>
            </a:pathLst>
          </a:custGeom>
          <a:blipFill>
            <a:blip r:embed="rId5"/>
            <a:stretch>
              <a:fillRect/>
            </a:stretch>
          </a:blipFill>
        </p:spPr>
        <p:txBody>
          <a:bodyPr/>
          <a:lstStyle/>
          <a:p>
            <a:endParaRPr lang="en-GB"/>
          </a:p>
        </p:txBody>
      </p:sp>
      <p:sp>
        <p:nvSpPr>
          <p:cNvPr id="5" name="Freeform 5"/>
          <p:cNvSpPr/>
          <p:nvPr/>
        </p:nvSpPr>
        <p:spPr>
          <a:xfrm>
            <a:off x="405608" y="4291716"/>
            <a:ext cx="3724938" cy="4966584"/>
          </a:xfrm>
          <a:custGeom>
            <a:avLst/>
            <a:gdLst/>
            <a:ahLst/>
            <a:cxnLst/>
            <a:rect l="l" t="t" r="r" b="b"/>
            <a:pathLst>
              <a:path w="3724938" h="4966584">
                <a:moveTo>
                  <a:pt x="0" y="0"/>
                </a:moveTo>
                <a:lnTo>
                  <a:pt x="3724938" y="0"/>
                </a:lnTo>
                <a:lnTo>
                  <a:pt x="3724938" y="4966584"/>
                </a:lnTo>
                <a:lnTo>
                  <a:pt x="0" y="4966584"/>
                </a:lnTo>
                <a:lnTo>
                  <a:pt x="0" y="0"/>
                </a:lnTo>
                <a:close/>
              </a:path>
            </a:pathLst>
          </a:custGeom>
          <a:blipFill>
            <a:blip r:embed="rId6"/>
            <a:stretch>
              <a:fillRect/>
            </a:stretch>
          </a:blipFill>
        </p:spPr>
        <p:txBody>
          <a:bodyPr/>
          <a:lstStyle/>
          <a:p>
            <a:endParaRPr lang="en-GB"/>
          </a:p>
        </p:txBody>
      </p:sp>
      <p:sp>
        <p:nvSpPr>
          <p:cNvPr id="6" name="Freeform 6"/>
          <p:cNvSpPr/>
          <p:nvPr/>
        </p:nvSpPr>
        <p:spPr>
          <a:xfrm>
            <a:off x="4340954" y="5895171"/>
            <a:ext cx="3276732" cy="4146414"/>
          </a:xfrm>
          <a:custGeom>
            <a:avLst/>
            <a:gdLst/>
            <a:ahLst/>
            <a:cxnLst/>
            <a:rect l="l" t="t" r="r" b="b"/>
            <a:pathLst>
              <a:path w="3276732" h="4146414">
                <a:moveTo>
                  <a:pt x="0" y="0"/>
                </a:moveTo>
                <a:lnTo>
                  <a:pt x="3276732" y="0"/>
                </a:lnTo>
                <a:lnTo>
                  <a:pt x="3276732" y="4146414"/>
                </a:lnTo>
                <a:lnTo>
                  <a:pt x="0" y="4146414"/>
                </a:lnTo>
                <a:lnTo>
                  <a:pt x="0" y="0"/>
                </a:lnTo>
                <a:close/>
              </a:path>
            </a:pathLst>
          </a:custGeom>
          <a:blipFill>
            <a:blip r:embed="rId7"/>
            <a:stretch>
              <a:fillRect t="-2683" b="-2683"/>
            </a:stretch>
          </a:blipFill>
        </p:spPr>
        <p:txBody>
          <a:bodyPr/>
          <a:lstStyle/>
          <a:p>
            <a:endParaRPr lang="en-GB"/>
          </a:p>
        </p:txBody>
      </p:sp>
      <p:sp>
        <p:nvSpPr>
          <p:cNvPr id="7" name="Freeform 7"/>
          <p:cNvSpPr/>
          <p:nvPr/>
        </p:nvSpPr>
        <p:spPr>
          <a:xfrm>
            <a:off x="14294810" y="247457"/>
            <a:ext cx="3609220" cy="4812293"/>
          </a:xfrm>
          <a:custGeom>
            <a:avLst/>
            <a:gdLst/>
            <a:ahLst/>
            <a:cxnLst/>
            <a:rect l="l" t="t" r="r" b="b"/>
            <a:pathLst>
              <a:path w="3609220" h="4812293">
                <a:moveTo>
                  <a:pt x="0" y="0"/>
                </a:moveTo>
                <a:lnTo>
                  <a:pt x="3609220" y="0"/>
                </a:lnTo>
                <a:lnTo>
                  <a:pt x="3609220" y="4812293"/>
                </a:lnTo>
                <a:lnTo>
                  <a:pt x="0" y="4812293"/>
                </a:lnTo>
                <a:lnTo>
                  <a:pt x="0" y="0"/>
                </a:lnTo>
                <a:close/>
              </a:path>
            </a:pathLst>
          </a:custGeom>
          <a:blipFill>
            <a:blip r:embed="rId8"/>
            <a:stretch>
              <a:fillRect/>
            </a:stretch>
          </a:blipFill>
        </p:spPr>
        <p:txBody>
          <a:bodyPr/>
          <a:lstStyle/>
          <a:p>
            <a:endParaRPr lang="en-GB"/>
          </a:p>
        </p:txBody>
      </p:sp>
      <p:sp>
        <p:nvSpPr>
          <p:cNvPr id="8" name="Freeform 8"/>
          <p:cNvSpPr/>
          <p:nvPr/>
        </p:nvSpPr>
        <p:spPr>
          <a:xfrm>
            <a:off x="13828795" y="5143500"/>
            <a:ext cx="3899282" cy="5199042"/>
          </a:xfrm>
          <a:custGeom>
            <a:avLst/>
            <a:gdLst/>
            <a:ahLst/>
            <a:cxnLst/>
            <a:rect l="l" t="t" r="r" b="b"/>
            <a:pathLst>
              <a:path w="3899282" h="5199042">
                <a:moveTo>
                  <a:pt x="0" y="0"/>
                </a:moveTo>
                <a:lnTo>
                  <a:pt x="3899282" y="0"/>
                </a:lnTo>
                <a:lnTo>
                  <a:pt x="3899282" y="5199042"/>
                </a:lnTo>
                <a:lnTo>
                  <a:pt x="0" y="5199042"/>
                </a:lnTo>
                <a:lnTo>
                  <a:pt x="0" y="0"/>
                </a:lnTo>
                <a:close/>
              </a:path>
            </a:pathLst>
          </a:custGeom>
          <a:blipFill>
            <a:blip r:embed="rId9"/>
            <a:stretch>
              <a:fillRect/>
            </a:stretch>
          </a:blipFill>
        </p:spPr>
        <p:txBody>
          <a:bodyPr/>
          <a:lstStyle/>
          <a:p>
            <a:endParaRPr lang="en-GB"/>
          </a:p>
        </p:txBody>
      </p:sp>
      <p:sp>
        <p:nvSpPr>
          <p:cNvPr id="9" name="TextBox 9"/>
          <p:cNvSpPr txBox="1"/>
          <p:nvPr/>
        </p:nvSpPr>
        <p:spPr>
          <a:xfrm>
            <a:off x="43975" y="2441480"/>
            <a:ext cx="15147421" cy="413385"/>
          </a:xfrm>
          <a:prstGeom prst="rect">
            <a:avLst/>
          </a:prstGeom>
        </p:spPr>
        <p:txBody>
          <a:bodyPr lIns="0" tIns="0" rIns="0" bIns="0" rtlCol="0" anchor="t">
            <a:spAutoFit/>
          </a:bodyPr>
          <a:lstStyle/>
          <a:p>
            <a:pPr marL="647700" lvl="1" indent="-323850" algn="l">
              <a:lnSpc>
                <a:spcPts val="3270"/>
              </a:lnSpc>
              <a:buFont typeface="Arial"/>
              <a:buChar char="•"/>
            </a:pPr>
            <a:endParaRPr/>
          </a:p>
        </p:txBody>
      </p:sp>
      <p:sp>
        <p:nvSpPr>
          <p:cNvPr id="10" name="TextBox 10"/>
          <p:cNvSpPr txBox="1"/>
          <p:nvPr/>
        </p:nvSpPr>
        <p:spPr>
          <a:xfrm>
            <a:off x="6636150" y="76200"/>
            <a:ext cx="6723868" cy="1134672"/>
          </a:xfrm>
          <a:prstGeom prst="rect">
            <a:avLst/>
          </a:prstGeom>
        </p:spPr>
        <p:txBody>
          <a:bodyPr lIns="0" tIns="0" rIns="0" bIns="0" rtlCol="0" anchor="t">
            <a:spAutoFit/>
          </a:bodyPr>
          <a:lstStyle/>
          <a:p>
            <a:pPr algn="ctr">
              <a:lnSpc>
                <a:spcPts val="8715"/>
              </a:lnSpc>
            </a:pPr>
            <a:r>
              <a:rPr lang="en-US" sz="7995" spc="959">
                <a:solidFill>
                  <a:srgbClr val="4C956C"/>
                </a:solidFill>
                <a:latin typeface="Roboto"/>
                <a:ea typeface="Roboto"/>
                <a:cs typeface="Roboto"/>
                <a:sym typeface="Roboto"/>
              </a:rPr>
              <a:t>The space</a:t>
            </a:r>
          </a:p>
        </p:txBody>
      </p:sp>
      <p:sp>
        <p:nvSpPr>
          <p:cNvPr id="11" name="Freeform 11"/>
          <p:cNvSpPr/>
          <p:nvPr/>
        </p:nvSpPr>
        <p:spPr>
          <a:xfrm>
            <a:off x="8199575" y="6432359"/>
            <a:ext cx="5047330" cy="3423578"/>
          </a:xfrm>
          <a:custGeom>
            <a:avLst/>
            <a:gdLst/>
            <a:ahLst/>
            <a:cxnLst/>
            <a:rect l="l" t="t" r="r" b="b"/>
            <a:pathLst>
              <a:path w="5047330" h="3423578">
                <a:moveTo>
                  <a:pt x="0" y="0"/>
                </a:moveTo>
                <a:lnTo>
                  <a:pt x="5047331" y="0"/>
                </a:lnTo>
                <a:lnTo>
                  <a:pt x="5047331" y="3423578"/>
                </a:lnTo>
                <a:lnTo>
                  <a:pt x="0" y="3423578"/>
                </a:lnTo>
                <a:lnTo>
                  <a:pt x="0" y="0"/>
                </a:lnTo>
                <a:close/>
              </a:path>
            </a:pathLst>
          </a:custGeom>
          <a:blipFill>
            <a:blip r:embed="rId10"/>
            <a:stretch>
              <a:fillRect t="-5285" b="-5285"/>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EDE7"/>
        </a:solidFill>
        <a:effectLst/>
      </p:bgPr>
    </p:bg>
    <p:spTree>
      <p:nvGrpSpPr>
        <p:cNvPr id="1" name=""/>
        <p:cNvGrpSpPr/>
        <p:nvPr/>
      </p:nvGrpSpPr>
      <p:grpSpPr>
        <a:xfrm>
          <a:off x="0" y="0"/>
          <a:ext cx="0" cy="0"/>
          <a:chOff x="0" y="0"/>
          <a:chExt cx="0" cy="0"/>
        </a:xfrm>
      </p:grpSpPr>
      <p:sp>
        <p:nvSpPr>
          <p:cNvPr id="2" name="Freeform 2"/>
          <p:cNvSpPr/>
          <p:nvPr/>
        </p:nvSpPr>
        <p:spPr>
          <a:xfrm>
            <a:off x="15892952" y="7385510"/>
            <a:ext cx="2395048" cy="2901490"/>
          </a:xfrm>
          <a:custGeom>
            <a:avLst/>
            <a:gdLst/>
            <a:ahLst/>
            <a:cxnLst/>
            <a:rect l="l" t="t" r="r" b="b"/>
            <a:pathLst>
              <a:path w="2395048" h="2901490">
                <a:moveTo>
                  <a:pt x="0" y="0"/>
                </a:moveTo>
                <a:lnTo>
                  <a:pt x="2395048" y="0"/>
                </a:lnTo>
                <a:lnTo>
                  <a:pt x="2395048" y="2901490"/>
                </a:lnTo>
                <a:lnTo>
                  <a:pt x="0" y="29014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TextBox 3"/>
          <p:cNvSpPr txBox="1"/>
          <p:nvPr/>
        </p:nvSpPr>
        <p:spPr>
          <a:xfrm>
            <a:off x="492630" y="2729901"/>
            <a:ext cx="15147421" cy="413385"/>
          </a:xfrm>
          <a:prstGeom prst="rect">
            <a:avLst/>
          </a:prstGeom>
        </p:spPr>
        <p:txBody>
          <a:bodyPr lIns="0" tIns="0" rIns="0" bIns="0" rtlCol="0" anchor="t">
            <a:spAutoFit/>
          </a:bodyPr>
          <a:lstStyle/>
          <a:p>
            <a:pPr marL="647700" lvl="1" indent="-323850" algn="l">
              <a:lnSpc>
                <a:spcPts val="3270"/>
              </a:lnSpc>
              <a:buFont typeface="Arial"/>
              <a:buChar char="•"/>
            </a:pPr>
            <a:endParaRPr/>
          </a:p>
        </p:txBody>
      </p:sp>
      <p:sp>
        <p:nvSpPr>
          <p:cNvPr id="4" name="Freeform 4"/>
          <p:cNvSpPr/>
          <p:nvPr/>
        </p:nvSpPr>
        <p:spPr>
          <a:xfrm>
            <a:off x="226954" y="1363921"/>
            <a:ext cx="7839386" cy="5430126"/>
          </a:xfrm>
          <a:custGeom>
            <a:avLst/>
            <a:gdLst/>
            <a:ahLst/>
            <a:cxnLst/>
            <a:rect l="l" t="t" r="r" b="b"/>
            <a:pathLst>
              <a:path w="7839386" h="5430126">
                <a:moveTo>
                  <a:pt x="0" y="0"/>
                </a:moveTo>
                <a:lnTo>
                  <a:pt x="7839386" y="0"/>
                </a:lnTo>
                <a:lnTo>
                  <a:pt x="7839386" y="5430126"/>
                </a:lnTo>
                <a:lnTo>
                  <a:pt x="0" y="5430126"/>
                </a:lnTo>
                <a:lnTo>
                  <a:pt x="0" y="0"/>
                </a:lnTo>
                <a:close/>
              </a:path>
            </a:pathLst>
          </a:custGeom>
          <a:blipFill>
            <a:blip r:embed="rId5"/>
            <a:stretch>
              <a:fillRect t="-4138" b="-4138"/>
            </a:stretch>
          </a:blipFill>
        </p:spPr>
        <p:txBody>
          <a:bodyPr/>
          <a:lstStyle/>
          <a:p>
            <a:endParaRPr lang="en-GB"/>
          </a:p>
        </p:txBody>
      </p:sp>
      <p:sp>
        <p:nvSpPr>
          <p:cNvPr id="5" name="Freeform 5"/>
          <p:cNvSpPr/>
          <p:nvPr/>
        </p:nvSpPr>
        <p:spPr>
          <a:xfrm>
            <a:off x="9798322" y="1363921"/>
            <a:ext cx="8219812" cy="5430126"/>
          </a:xfrm>
          <a:custGeom>
            <a:avLst/>
            <a:gdLst/>
            <a:ahLst/>
            <a:cxnLst/>
            <a:rect l="l" t="t" r="r" b="b"/>
            <a:pathLst>
              <a:path w="8219812" h="5430126">
                <a:moveTo>
                  <a:pt x="0" y="0"/>
                </a:moveTo>
                <a:lnTo>
                  <a:pt x="8219812" y="0"/>
                </a:lnTo>
                <a:lnTo>
                  <a:pt x="8219812" y="5430126"/>
                </a:lnTo>
                <a:lnTo>
                  <a:pt x="0" y="5430126"/>
                </a:lnTo>
                <a:lnTo>
                  <a:pt x="0" y="0"/>
                </a:lnTo>
                <a:close/>
              </a:path>
            </a:pathLst>
          </a:custGeom>
          <a:blipFill>
            <a:blip r:embed="rId6"/>
            <a:stretch>
              <a:fillRect b="-853"/>
            </a:stretch>
          </a:blipFill>
        </p:spPr>
        <p:txBody>
          <a:bodyPr/>
          <a:lstStyle/>
          <a:p>
            <a:endParaRPr lang="en-GB"/>
          </a:p>
        </p:txBody>
      </p:sp>
      <p:sp>
        <p:nvSpPr>
          <p:cNvPr id="6" name="TextBox 6"/>
          <p:cNvSpPr txBox="1"/>
          <p:nvPr/>
        </p:nvSpPr>
        <p:spPr>
          <a:xfrm>
            <a:off x="1570290" y="7423610"/>
            <a:ext cx="15147421" cy="2051685"/>
          </a:xfrm>
          <a:prstGeom prst="rect">
            <a:avLst/>
          </a:prstGeom>
        </p:spPr>
        <p:txBody>
          <a:bodyPr lIns="0" tIns="0" rIns="0" bIns="0" rtlCol="0" anchor="t">
            <a:spAutoFit/>
          </a:bodyPr>
          <a:lstStyle/>
          <a:p>
            <a:pPr marL="647700" lvl="1" indent="-323850" algn="l">
              <a:lnSpc>
                <a:spcPts val="3270"/>
              </a:lnSpc>
              <a:buFont typeface="Arial"/>
              <a:buChar char="•"/>
            </a:pPr>
            <a:r>
              <a:rPr lang="en-US" sz="3000" spc="359">
                <a:solidFill>
                  <a:srgbClr val="4C956C"/>
                </a:solidFill>
                <a:latin typeface="Lora"/>
                <a:ea typeface="Lora"/>
                <a:cs typeface="Lora"/>
                <a:sym typeface="Lora"/>
              </a:rPr>
              <a:t>Neutral colour - creates calmer, more regulated environment</a:t>
            </a:r>
          </a:p>
          <a:p>
            <a:pPr marL="647700" lvl="1" indent="-323850" algn="l">
              <a:lnSpc>
                <a:spcPts val="3270"/>
              </a:lnSpc>
              <a:buFont typeface="Arial"/>
              <a:buChar char="•"/>
            </a:pPr>
            <a:r>
              <a:rPr lang="en-US" sz="3000" spc="359">
                <a:solidFill>
                  <a:srgbClr val="4C956C"/>
                </a:solidFill>
                <a:latin typeface="Lora"/>
                <a:ea typeface="Lora"/>
                <a:cs typeface="Lora"/>
                <a:sym typeface="Lora"/>
              </a:rPr>
              <a:t>Reduces visual overwhelm</a:t>
            </a:r>
          </a:p>
          <a:p>
            <a:pPr marL="647700" lvl="1" indent="-323850" algn="l">
              <a:lnSpc>
                <a:spcPts val="3270"/>
              </a:lnSpc>
              <a:buFont typeface="Arial"/>
              <a:buChar char="•"/>
            </a:pPr>
            <a:r>
              <a:rPr lang="en-US" sz="3000" spc="359">
                <a:solidFill>
                  <a:srgbClr val="4C956C"/>
                </a:solidFill>
                <a:latin typeface="Lora"/>
                <a:ea typeface="Lora"/>
                <a:cs typeface="Lora"/>
                <a:sym typeface="Lora"/>
              </a:rPr>
              <a:t>Neutral tones support SEN by lowering sensory load</a:t>
            </a:r>
          </a:p>
          <a:p>
            <a:pPr marL="647700" lvl="1" indent="-323850" algn="l">
              <a:lnSpc>
                <a:spcPts val="3270"/>
              </a:lnSpc>
              <a:buFont typeface="Arial"/>
              <a:buChar char="•"/>
            </a:pPr>
            <a:r>
              <a:rPr lang="en-US" sz="3000" spc="359">
                <a:solidFill>
                  <a:srgbClr val="4C956C"/>
                </a:solidFill>
                <a:latin typeface="Lora"/>
                <a:ea typeface="Lora"/>
                <a:cs typeface="Lora"/>
                <a:sym typeface="Lora"/>
              </a:rPr>
              <a:t>Involving students in this process promotes ownership, engagement and meaningful participation</a:t>
            </a:r>
          </a:p>
        </p:txBody>
      </p:sp>
      <p:sp>
        <p:nvSpPr>
          <p:cNvPr id="7" name="TextBox 7"/>
          <p:cNvSpPr txBox="1"/>
          <p:nvPr/>
        </p:nvSpPr>
        <p:spPr>
          <a:xfrm>
            <a:off x="2470808" y="47625"/>
            <a:ext cx="13346385" cy="939017"/>
          </a:xfrm>
          <a:prstGeom prst="rect">
            <a:avLst/>
          </a:prstGeom>
        </p:spPr>
        <p:txBody>
          <a:bodyPr lIns="0" tIns="0" rIns="0" bIns="0" rtlCol="0" anchor="t">
            <a:spAutoFit/>
          </a:bodyPr>
          <a:lstStyle/>
          <a:p>
            <a:pPr algn="ctr">
              <a:lnSpc>
                <a:spcPts val="7122"/>
              </a:lnSpc>
            </a:pPr>
            <a:r>
              <a:rPr lang="en-US" sz="6534" b="1" spc="784">
                <a:solidFill>
                  <a:srgbClr val="4C956C"/>
                </a:solidFill>
                <a:latin typeface="Roboto Bold"/>
                <a:ea typeface="Roboto Bold"/>
                <a:cs typeface="Roboto Bold"/>
                <a:sym typeface="Roboto Bold"/>
              </a:rPr>
              <a:t>Adapting the current space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EDE7"/>
        </a:solidFill>
        <a:effectLst/>
      </p:bgPr>
    </p:bg>
    <p:spTree>
      <p:nvGrpSpPr>
        <p:cNvPr id="1" name=""/>
        <p:cNvGrpSpPr/>
        <p:nvPr/>
      </p:nvGrpSpPr>
      <p:grpSpPr>
        <a:xfrm>
          <a:off x="0" y="0"/>
          <a:ext cx="0" cy="0"/>
          <a:chOff x="0" y="0"/>
          <a:chExt cx="0" cy="0"/>
        </a:xfrm>
      </p:grpSpPr>
      <p:sp>
        <p:nvSpPr>
          <p:cNvPr id="2" name="Freeform 2"/>
          <p:cNvSpPr/>
          <p:nvPr/>
        </p:nvSpPr>
        <p:spPr>
          <a:xfrm>
            <a:off x="16601366" y="8243721"/>
            <a:ext cx="1686634" cy="2043279"/>
          </a:xfrm>
          <a:custGeom>
            <a:avLst/>
            <a:gdLst/>
            <a:ahLst/>
            <a:cxnLst/>
            <a:rect l="l" t="t" r="r" b="b"/>
            <a:pathLst>
              <a:path w="1686634" h="2043279">
                <a:moveTo>
                  <a:pt x="0" y="0"/>
                </a:moveTo>
                <a:lnTo>
                  <a:pt x="1686634" y="0"/>
                </a:lnTo>
                <a:lnTo>
                  <a:pt x="1686634" y="2043279"/>
                </a:lnTo>
                <a:lnTo>
                  <a:pt x="0" y="20432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582647" y="1367722"/>
            <a:ext cx="5156999" cy="6875998"/>
          </a:xfrm>
          <a:custGeom>
            <a:avLst/>
            <a:gdLst/>
            <a:ahLst/>
            <a:cxnLst/>
            <a:rect l="l" t="t" r="r" b="b"/>
            <a:pathLst>
              <a:path w="5156999" h="6875998">
                <a:moveTo>
                  <a:pt x="0" y="0"/>
                </a:moveTo>
                <a:lnTo>
                  <a:pt x="5156999" y="0"/>
                </a:lnTo>
                <a:lnTo>
                  <a:pt x="5156999" y="6875999"/>
                </a:lnTo>
                <a:lnTo>
                  <a:pt x="0" y="6875999"/>
                </a:lnTo>
                <a:lnTo>
                  <a:pt x="0" y="0"/>
                </a:lnTo>
                <a:close/>
              </a:path>
            </a:pathLst>
          </a:custGeom>
          <a:blipFill>
            <a:blip r:embed="rId5"/>
            <a:stretch>
              <a:fillRect/>
            </a:stretch>
          </a:blipFill>
        </p:spPr>
        <p:txBody>
          <a:bodyPr/>
          <a:lstStyle/>
          <a:p>
            <a:endParaRPr lang="en-GB"/>
          </a:p>
        </p:txBody>
      </p:sp>
      <p:sp>
        <p:nvSpPr>
          <p:cNvPr id="4" name="Freeform 4"/>
          <p:cNvSpPr/>
          <p:nvPr/>
        </p:nvSpPr>
        <p:spPr>
          <a:xfrm>
            <a:off x="7218711" y="1367722"/>
            <a:ext cx="4581134" cy="6875998"/>
          </a:xfrm>
          <a:custGeom>
            <a:avLst/>
            <a:gdLst/>
            <a:ahLst/>
            <a:cxnLst/>
            <a:rect l="l" t="t" r="r" b="b"/>
            <a:pathLst>
              <a:path w="4581134" h="6875998">
                <a:moveTo>
                  <a:pt x="0" y="0"/>
                </a:moveTo>
                <a:lnTo>
                  <a:pt x="4581134" y="0"/>
                </a:lnTo>
                <a:lnTo>
                  <a:pt x="4581134" y="6875999"/>
                </a:lnTo>
                <a:lnTo>
                  <a:pt x="0" y="6875999"/>
                </a:lnTo>
                <a:lnTo>
                  <a:pt x="0" y="0"/>
                </a:lnTo>
                <a:close/>
              </a:path>
            </a:pathLst>
          </a:custGeom>
          <a:blipFill>
            <a:blip r:embed="rId6"/>
            <a:stretch>
              <a:fillRect/>
            </a:stretch>
          </a:blipFill>
        </p:spPr>
        <p:txBody>
          <a:bodyPr/>
          <a:lstStyle/>
          <a:p>
            <a:endParaRPr lang="en-GB"/>
          </a:p>
        </p:txBody>
      </p:sp>
      <p:sp>
        <p:nvSpPr>
          <p:cNvPr id="5" name="Freeform 5"/>
          <p:cNvSpPr/>
          <p:nvPr/>
        </p:nvSpPr>
        <p:spPr>
          <a:xfrm>
            <a:off x="12276095" y="1367722"/>
            <a:ext cx="4814380" cy="6875998"/>
          </a:xfrm>
          <a:custGeom>
            <a:avLst/>
            <a:gdLst/>
            <a:ahLst/>
            <a:cxnLst/>
            <a:rect l="l" t="t" r="r" b="b"/>
            <a:pathLst>
              <a:path w="4814380" h="6875998">
                <a:moveTo>
                  <a:pt x="0" y="0"/>
                </a:moveTo>
                <a:lnTo>
                  <a:pt x="4814381" y="0"/>
                </a:lnTo>
                <a:lnTo>
                  <a:pt x="4814381" y="6875999"/>
                </a:lnTo>
                <a:lnTo>
                  <a:pt x="0" y="6875999"/>
                </a:lnTo>
                <a:lnTo>
                  <a:pt x="0" y="0"/>
                </a:lnTo>
                <a:close/>
              </a:path>
            </a:pathLst>
          </a:custGeom>
          <a:blipFill>
            <a:blip r:embed="rId7"/>
            <a:stretch>
              <a:fillRect b="-5091"/>
            </a:stretch>
          </a:blipFill>
        </p:spPr>
        <p:txBody>
          <a:bodyPr/>
          <a:lstStyle/>
          <a:p>
            <a:endParaRPr lang="en-GB"/>
          </a:p>
        </p:txBody>
      </p:sp>
      <p:sp>
        <p:nvSpPr>
          <p:cNvPr id="6" name="TextBox 6"/>
          <p:cNvSpPr txBox="1"/>
          <p:nvPr/>
        </p:nvSpPr>
        <p:spPr>
          <a:xfrm>
            <a:off x="2100880" y="47625"/>
            <a:ext cx="14086240" cy="939017"/>
          </a:xfrm>
          <a:prstGeom prst="rect">
            <a:avLst/>
          </a:prstGeom>
        </p:spPr>
        <p:txBody>
          <a:bodyPr lIns="0" tIns="0" rIns="0" bIns="0" rtlCol="0" anchor="t">
            <a:spAutoFit/>
          </a:bodyPr>
          <a:lstStyle/>
          <a:p>
            <a:pPr algn="ctr">
              <a:lnSpc>
                <a:spcPts val="7122"/>
              </a:lnSpc>
            </a:pPr>
            <a:r>
              <a:rPr lang="en-US" sz="6534" b="1" spc="784">
                <a:solidFill>
                  <a:srgbClr val="4C956C"/>
                </a:solidFill>
                <a:latin typeface="Roboto Bold"/>
                <a:ea typeface="Roboto Bold"/>
                <a:cs typeface="Roboto Bold"/>
                <a:sym typeface="Roboto Bold"/>
              </a:rPr>
              <a:t>Adapting the current space</a:t>
            </a:r>
          </a:p>
        </p:txBody>
      </p:sp>
      <p:sp>
        <p:nvSpPr>
          <p:cNvPr id="7" name="TextBox 7"/>
          <p:cNvSpPr txBox="1"/>
          <p:nvPr/>
        </p:nvSpPr>
        <p:spPr>
          <a:xfrm>
            <a:off x="1570290" y="8661082"/>
            <a:ext cx="15147421" cy="1232535"/>
          </a:xfrm>
          <a:prstGeom prst="rect">
            <a:avLst/>
          </a:prstGeom>
        </p:spPr>
        <p:txBody>
          <a:bodyPr lIns="0" tIns="0" rIns="0" bIns="0" rtlCol="0" anchor="t">
            <a:spAutoFit/>
          </a:bodyPr>
          <a:lstStyle/>
          <a:p>
            <a:pPr marL="647700" lvl="1" indent="-323850" algn="l">
              <a:lnSpc>
                <a:spcPts val="3270"/>
              </a:lnSpc>
              <a:buFont typeface="Arial"/>
              <a:buChar char="•"/>
            </a:pPr>
            <a:r>
              <a:rPr lang="en-US" sz="3000" spc="359">
                <a:solidFill>
                  <a:srgbClr val="4C956C"/>
                </a:solidFill>
                <a:latin typeface="Lora"/>
                <a:ea typeface="Lora"/>
                <a:cs typeface="Lora"/>
                <a:sym typeface="Lora"/>
              </a:rPr>
              <a:t>Gardening - wellbeing, reduces stress, sensory engagement</a:t>
            </a:r>
          </a:p>
          <a:p>
            <a:pPr marL="647700" lvl="1" indent="-323850" algn="l">
              <a:lnSpc>
                <a:spcPts val="3270"/>
              </a:lnSpc>
              <a:buFont typeface="Arial"/>
              <a:buChar char="•"/>
            </a:pPr>
            <a:r>
              <a:rPr lang="en-US" sz="3000" spc="359">
                <a:solidFill>
                  <a:srgbClr val="4C956C"/>
                </a:solidFill>
                <a:latin typeface="Lora"/>
                <a:ea typeface="Lora"/>
                <a:cs typeface="Lora"/>
                <a:sym typeface="Lora"/>
              </a:rPr>
              <a:t>Chalk board - outdoor learning/useful for those that require visuals or written word etc</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2071</Words>
  <Application>Microsoft Office PowerPoint</Application>
  <PresentationFormat>Custom</PresentationFormat>
  <Paragraphs>135</Paragraphs>
  <Slides>15</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Lora Bold</vt:lpstr>
      <vt:lpstr>Arial</vt:lpstr>
      <vt:lpstr>Calibri</vt:lpstr>
      <vt:lpstr>Lora</vt:lpstr>
      <vt:lpstr>Roboto Bold</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Courtyard project</dc:title>
  <cp:lastModifiedBy>Emma Maleham (U2363746)</cp:lastModifiedBy>
  <cp:revision>1</cp:revision>
  <dcterms:created xsi:type="dcterms:W3CDTF">2006-08-16T00:00:00Z</dcterms:created>
  <dcterms:modified xsi:type="dcterms:W3CDTF">2026-04-16T14:10:03Z</dcterms:modified>
  <dc:identifier>DAHBHdf9pzM</dc:identifier>
</cp:coreProperties>
</file>